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2" r:id="rId2"/>
    <p:sldId id="333" r:id="rId3"/>
    <p:sldId id="334" r:id="rId4"/>
    <p:sldId id="335" r:id="rId5"/>
    <p:sldId id="336" r:id="rId6"/>
    <p:sldId id="337" r:id="rId7"/>
    <p:sldId id="338" r:id="rId8"/>
    <p:sldId id="339" r:id="rId9"/>
    <p:sldId id="340" r:id="rId10"/>
    <p:sldId id="342" r:id="rId11"/>
    <p:sldId id="343" r:id="rId12"/>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pitchFamily="34" charset="0"/>
        <a:ea typeface="+mn-ea"/>
        <a:cs typeface="+mn-cs"/>
      </a:defRPr>
    </a:lvl1pPr>
    <a:lvl2pPr marL="457200" algn="l" rtl="0" fontAlgn="base">
      <a:spcBef>
        <a:spcPct val="0"/>
      </a:spcBef>
      <a:spcAft>
        <a:spcPct val="0"/>
      </a:spcAft>
      <a:defRPr sz="1600" kern="1200">
        <a:solidFill>
          <a:schemeClr val="tx1"/>
        </a:solidFill>
        <a:latin typeface="Arial" pitchFamily="34" charset="0"/>
        <a:ea typeface="+mn-ea"/>
        <a:cs typeface="+mn-cs"/>
      </a:defRPr>
    </a:lvl2pPr>
    <a:lvl3pPr marL="914400" algn="l" rtl="0" fontAlgn="base">
      <a:spcBef>
        <a:spcPct val="0"/>
      </a:spcBef>
      <a:spcAft>
        <a:spcPct val="0"/>
      </a:spcAft>
      <a:defRPr sz="1600" kern="1200">
        <a:solidFill>
          <a:schemeClr val="tx1"/>
        </a:solidFill>
        <a:latin typeface="Arial" pitchFamily="34" charset="0"/>
        <a:ea typeface="+mn-ea"/>
        <a:cs typeface="+mn-cs"/>
      </a:defRPr>
    </a:lvl3pPr>
    <a:lvl4pPr marL="1371600" algn="l" rtl="0" fontAlgn="base">
      <a:spcBef>
        <a:spcPct val="0"/>
      </a:spcBef>
      <a:spcAft>
        <a:spcPct val="0"/>
      </a:spcAft>
      <a:defRPr sz="1600" kern="1200">
        <a:solidFill>
          <a:schemeClr val="tx1"/>
        </a:solidFill>
        <a:latin typeface="Arial" pitchFamily="34" charset="0"/>
        <a:ea typeface="+mn-ea"/>
        <a:cs typeface="+mn-cs"/>
      </a:defRPr>
    </a:lvl4pPr>
    <a:lvl5pPr marL="1828800" algn="l" rtl="0" fontAlgn="base">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CC00FF"/>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70" d="100"/>
          <a:sy n="70" d="100"/>
        </p:scale>
        <p:origin x="-2208" y="-56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1D03671-756C-4AF2-8FD1-186F17619333}" type="slidenum">
              <a:rPr lang="en-US"/>
              <a:pPr>
                <a:defRPr/>
              </a:pPr>
              <a:t>‹#›</a:t>
            </a:fld>
            <a:endParaRPr lang="en-US"/>
          </a:p>
        </p:txBody>
      </p:sp>
    </p:spTree>
    <p:extLst>
      <p:ext uri="{BB962C8B-B14F-4D97-AF65-F5344CB8AC3E}">
        <p14:creationId xmlns:p14="http://schemas.microsoft.com/office/powerpoint/2010/main" val="2037215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en-US" smtClean="0">
              <a:latin typeface="Arial" pitchFamily="34" charset="0"/>
            </a:endParaRPr>
          </a:p>
        </p:txBody>
      </p:sp>
      <p:sp>
        <p:nvSpPr>
          <p:cNvPr id="12292" name="Slide Number Placeholder 3"/>
          <p:cNvSpPr>
            <a:spLocks noGrp="1"/>
          </p:cNvSpPr>
          <p:nvPr>
            <p:ph type="sldNum" sz="quarter" idx="5"/>
          </p:nvPr>
        </p:nvSpPr>
        <p:spPr>
          <a:noFill/>
        </p:spPr>
        <p:txBody>
          <a:bodyPr/>
          <a:lstStyle/>
          <a:p>
            <a:fld id="{8DDEE9F1-158B-43F9-90BB-8269C8EA1626}" type="slidenum">
              <a:rPr lang="en-US" smtClean="0">
                <a:latin typeface="Arial" pitchFamily="34" charset="0"/>
              </a:rPr>
              <a:pPr/>
              <a:t>2</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r>
              <a:rPr lang="en-US" smtClean="0">
                <a:latin typeface="Arial" pitchFamily="34" charset="0"/>
              </a:rPr>
              <a:t>Updated-complete</a:t>
            </a:r>
          </a:p>
        </p:txBody>
      </p:sp>
      <p:sp>
        <p:nvSpPr>
          <p:cNvPr id="13316" name="Slide Number Placeholder 3"/>
          <p:cNvSpPr>
            <a:spLocks noGrp="1"/>
          </p:cNvSpPr>
          <p:nvPr>
            <p:ph type="sldNum" sz="quarter" idx="5"/>
          </p:nvPr>
        </p:nvSpPr>
        <p:spPr>
          <a:noFill/>
        </p:spPr>
        <p:txBody>
          <a:bodyPr/>
          <a:lstStyle/>
          <a:p>
            <a:fld id="{5F3719E6-FC31-47D0-B9F4-281E3BD73E83}" type="slidenum">
              <a:rPr lang="en-US" smtClean="0">
                <a:latin typeface="Arial" pitchFamily="34" charset="0"/>
              </a:rPr>
              <a:pPr/>
              <a:t>3</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r>
              <a:rPr lang="en-US" smtClean="0">
                <a:latin typeface="Arial" pitchFamily="34" charset="0"/>
              </a:rPr>
              <a:t>Updated-complete</a:t>
            </a:r>
          </a:p>
        </p:txBody>
      </p:sp>
      <p:sp>
        <p:nvSpPr>
          <p:cNvPr id="14340" name="Slide Number Placeholder 3"/>
          <p:cNvSpPr>
            <a:spLocks noGrp="1"/>
          </p:cNvSpPr>
          <p:nvPr>
            <p:ph type="sldNum" sz="quarter" idx="5"/>
          </p:nvPr>
        </p:nvSpPr>
        <p:spPr>
          <a:noFill/>
        </p:spPr>
        <p:txBody>
          <a:bodyPr/>
          <a:lstStyle/>
          <a:p>
            <a:fld id="{8D707F88-B6A7-4AFD-A3E6-0756C944B223}"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smtClean="0">
                <a:latin typeface="Arial" pitchFamily="34" charset="0"/>
              </a:rPr>
              <a:t>Updated—stats?</a:t>
            </a:r>
          </a:p>
        </p:txBody>
      </p:sp>
      <p:sp>
        <p:nvSpPr>
          <p:cNvPr id="15364" name="Slide Number Placeholder 3"/>
          <p:cNvSpPr>
            <a:spLocks noGrp="1"/>
          </p:cNvSpPr>
          <p:nvPr>
            <p:ph type="sldNum" sz="quarter" idx="5"/>
          </p:nvPr>
        </p:nvSpPr>
        <p:spPr>
          <a:noFill/>
        </p:spPr>
        <p:txBody>
          <a:bodyPr/>
          <a:lstStyle/>
          <a:p>
            <a:fld id="{1B2A87E8-7EB8-495C-A440-A1A547041419}"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smtClean="0">
                <a:latin typeface="Arial" pitchFamily="34" charset="0"/>
              </a:rPr>
              <a:t>Updated-complete</a:t>
            </a:r>
          </a:p>
        </p:txBody>
      </p:sp>
      <p:sp>
        <p:nvSpPr>
          <p:cNvPr id="16388" name="Slide Number Placeholder 3"/>
          <p:cNvSpPr>
            <a:spLocks noGrp="1"/>
          </p:cNvSpPr>
          <p:nvPr>
            <p:ph type="sldNum" sz="quarter" idx="5"/>
          </p:nvPr>
        </p:nvSpPr>
        <p:spPr>
          <a:noFill/>
        </p:spPr>
        <p:txBody>
          <a:bodyPr/>
          <a:lstStyle/>
          <a:p>
            <a:fld id="{78852ABF-88C8-496B-B1D7-E0FA3A6CD0DD}"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smtClean="0">
              <a:latin typeface="Arial" pitchFamily="34" charset="0"/>
            </a:endParaRPr>
          </a:p>
        </p:txBody>
      </p:sp>
      <p:sp>
        <p:nvSpPr>
          <p:cNvPr id="17412" name="Slide Number Placeholder 3"/>
          <p:cNvSpPr>
            <a:spLocks noGrp="1"/>
          </p:cNvSpPr>
          <p:nvPr>
            <p:ph type="sldNum" sz="quarter" idx="5"/>
          </p:nvPr>
        </p:nvSpPr>
        <p:spPr>
          <a:noFill/>
        </p:spPr>
        <p:txBody>
          <a:bodyPr/>
          <a:lstStyle/>
          <a:p>
            <a:fld id="{5F7FB835-6C91-4B6B-9CA5-F106C590EB1B}" type="slidenum">
              <a:rPr lang="en-US" smtClean="0">
                <a:solidFill>
                  <a:srgbClr val="000000"/>
                </a:solidFill>
                <a:latin typeface="Arial" pitchFamily="34" charset="0"/>
              </a:rPr>
              <a:pPr/>
              <a:t>7</a:t>
            </a:fld>
            <a:endParaRPr lang="en-US" smtClean="0">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smtClean="0">
              <a:latin typeface="Arial" pitchFamily="34" charset="0"/>
            </a:endParaRPr>
          </a:p>
        </p:txBody>
      </p:sp>
      <p:sp>
        <p:nvSpPr>
          <p:cNvPr id="18436" name="Slide Number Placeholder 3"/>
          <p:cNvSpPr>
            <a:spLocks noGrp="1"/>
          </p:cNvSpPr>
          <p:nvPr>
            <p:ph type="sldNum" sz="quarter" idx="5"/>
          </p:nvPr>
        </p:nvSpPr>
        <p:spPr>
          <a:noFill/>
        </p:spPr>
        <p:txBody>
          <a:bodyPr/>
          <a:lstStyle/>
          <a:p>
            <a:fld id="{BEB19EFF-C368-4B7D-8CBF-94FF206F7CE2}" type="slidenum">
              <a:rPr lang="en-US" smtClean="0">
                <a:latin typeface="Arial" pitchFamily="34" charset="0"/>
              </a:rPr>
              <a:pPr/>
              <a:t>8</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3B9015-5CE1-4CB0-82A5-5249DE1A81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3DF2E4-B8F4-4624-B09A-8475855FB4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3B9449-D0D9-4BFA-B5AC-DC47C31D181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01647A-0CFB-47A4-850A-816C6B7334B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3B9462-9C72-428B-B60F-4720E82FCF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4E15FD-50C8-4DD3-8ADD-7507D616AE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8C27A4-9F24-497D-87E9-83559B958D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83B2903-E3E8-4A91-B6C6-4543DDF975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p:cNvPicPr>
            <a:picLocks noChangeAspect="1" noChangeArrowheads="1"/>
          </p:cNvPicPr>
          <p:nvPr userDrawn="1"/>
        </p:nvPicPr>
        <p:blipFill>
          <a:blip r:embed="rId2" cstate="print"/>
          <a:srcRect/>
          <a:stretch>
            <a:fillRect/>
          </a:stretch>
        </p:blipFill>
        <p:spPr bwMode="auto">
          <a:xfrm>
            <a:off x="8685213" y="23813"/>
            <a:ext cx="434975" cy="546100"/>
          </a:xfrm>
          <a:prstGeom prst="rect">
            <a:avLst/>
          </a:prstGeom>
          <a:noFill/>
          <a:ln w="9525">
            <a:noFill/>
            <a:miter lim="800000"/>
            <a:headEnd/>
            <a:tailEnd/>
          </a:ln>
          <a:effectLst>
            <a:outerShdw blurRad="50800" dist="50800" dir="5400000" algn="ctr" rotWithShape="0">
              <a:srgbClr val="000000">
                <a:alpha val="19000"/>
              </a:srgbClr>
            </a:outerShdw>
          </a:effec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8B548724-420F-4221-B021-640766C7E7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7E45EA-C61B-4A7F-A584-C41FC24E1D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FACC79-4F1E-4D8B-ADA3-B6D7F73BAF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9292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41F622C-EE32-4DDC-BDD5-709AF943C2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emf"/><Relationship Id="rId3"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8100" y="2565400"/>
            <a:ext cx="9144000" cy="1089529"/>
          </a:xfrm>
          <a:prstGeom prst="rect">
            <a:avLst/>
          </a:prstGeom>
          <a:noFill/>
          <a:ln w="9525">
            <a:noFill/>
            <a:miter lim="800000"/>
            <a:headEnd/>
            <a:tailEnd/>
          </a:ln>
        </p:spPr>
        <p:txBody>
          <a:bodyPr>
            <a:spAutoFit/>
          </a:bodyPr>
          <a:lstStyle/>
          <a:p>
            <a:pPr algn="ctr">
              <a:lnSpc>
                <a:spcPct val="90000"/>
              </a:lnSpc>
            </a:pPr>
            <a:r>
              <a:rPr lang="en-US" sz="2400" i="1" dirty="0" smtClean="0">
                <a:solidFill>
                  <a:srgbClr val="FFFF00"/>
                </a:solidFill>
                <a:latin typeface="Times New Roman" pitchFamily="18" charset="0"/>
              </a:rPr>
              <a:t>Development of a Non-pharmacological Model of Cognitive Impairment for the Evaluation of Putative Pro-cognitive Agents – Potential Relevance for Age-Related  Cognitive Decline and Alzheimer’s</a:t>
            </a:r>
            <a:endParaRPr lang="en-US" sz="2400" i="1" dirty="0">
              <a:solidFill>
                <a:srgbClr val="FFFF00"/>
              </a:solidFill>
              <a:latin typeface="Times New Roman" pitchFamily="18" charset="0"/>
            </a:endParaRPr>
          </a:p>
        </p:txBody>
      </p:sp>
      <p:cxnSp>
        <p:nvCxnSpPr>
          <p:cNvPr id="6" name="Straight Connector 5"/>
          <p:cNvCxnSpPr/>
          <p:nvPr/>
        </p:nvCxnSpPr>
        <p:spPr>
          <a:xfrm>
            <a:off x="381000" y="4015825"/>
            <a:ext cx="8382000" cy="0"/>
          </a:xfrm>
          <a:prstGeom prst="line">
            <a:avLst/>
          </a:prstGeom>
          <a:ln w="19050" cmpd="thickThi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3794125" y="5583238"/>
            <a:ext cx="2032000" cy="274637"/>
          </a:xfrm>
          <a:prstGeom prst="rect">
            <a:avLst/>
          </a:prstGeom>
          <a:noFill/>
          <a:ln w="9525">
            <a:noFill/>
            <a:miter lim="800000"/>
            <a:headEnd/>
            <a:tailEnd/>
          </a:ln>
        </p:spPr>
        <p:txBody>
          <a:bodyPr wrap="none" lIns="0" tIns="0" rIns="0" bIns="0">
            <a:spAutoFit/>
          </a:bodyPr>
          <a:lstStyle/>
          <a:p>
            <a:r>
              <a:rPr lang="en-US" dirty="0">
                <a:solidFill>
                  <a:srgbClr val="FFFFFF"/>
                </a:solidFill>
              </a:rPr>
              <a:t>Delays (N Seconds)</a:t>
            </a:r>
            <a:endParaRPr lang="en-US" dirty="0"/>
          </a:p>
        </p:txBody>
      </p:sp>
      <p:sp>
        <p:nvSpPr>
          <p:cNvPr id="33797" name="Rectangle 5"/>
          <p:cNvSpPr>
            <a:spLocks noChangeArrowheads="1"/>
          </p:cNvSpPr>
          <p:nvPr/>
        </p:nvSpPr>
        <p:spPr bwMode="auto">
          <a:xfrm rot="16200000">
            <a:off x="253207" y="3085306"/>
            <a:ext cx="2387600" cy="274637"/>
          </a:xfrm>
          <a:prstGeom prst="rect">
            <a:avLst/>
          </a:prstGeom>
          <a:noFill/>
          <a:ln w="9525">
            <a:noFill/>
            <a:miter lim="800000"/>
            <a:headEnd/>
            <a:tailEnd/>
          </a:ln>
        </p:spPr>
        <p:txBody>
          <a:bodyPr wrap="none" lIns="0" tIns="0" rIns="0" bIns="0">
            <a:spAutoFit/>
          </a:bodyPr>
          <a:lstStyle/>
          <a:p>
            <a:r>
              <a:rPr lang="en-US">
                <a:solidFill>
                  <a:srgbClr val="FFFFFF"/>
                </a:solidFill>
              </a:rPr>
              <a:t>Mean Number of Errors</a:t>
            </a:r>
            <a:endParaRPr lang="en-US"/>
          </a:p>
        </p:txBody>
      </p:sp>
      <p:sp>
        <p:nvSpPr>
          <p:cNvPr id="33798" name="Rectangle 6"/>
          <p:cNvSpPr>
            <a:spLocks noChangeArrowheads="1"/>
          </p:cNvSpPr>
          <p:nvPr/>
        </p:nvSpPr>
        <p:spPr bwMode="auto">
          <a:xfrm>
            <a:off x="0" y="-127000"/>
            <a:ext cx="9144000" cy="1143000"/>
          </a:xfrm>
          <a:prstGeom prst="rect">
            <a:avLst/>
          </a:prstGeom>
          <a:noFill/>
          <a:ln w="9525">
            <a:noFill/>
            <a:miter lim="800000"/>
            <a:headEnd/>
            <a:tailEnd/>
          </a:ln>
          <a:effectLst/>
        </p:spPr>
        <p:txBody>
          <a:bodyPr anchor="ctr"/>
          <a:lstStyle/>
          <a:p>
            <a:pPr algn="ctr" eaLnBrk="0" hangingPunct="0"/>
            <a:r>
              <a:rPr lang="en-US" sz="2400" i="1" dirty="0" smtClean="0">
                <a:solidFill>
                  <a:srgbClr val="FF99FF"/>
                </a:solidFill>
                <a:latin typeface="Times New Roman" pitchFamily="18" charset="0"/>
              </a:rPr>
              <a:t>Pretreatment with SKF38393 Improves Performance in Aged Animals at both Short and Long Delays Under High Memory Load Conditions</a:t>
            </a:r>
            <a:endParaRPr lang="en-US" sz="2400" i="1" dirty="0">
              <a:solidFill>
                <a:srgbClr val="FF99FF"/>
              </a:solidFill>
              <a:latin typeface="Times New Roman" pitchFamily="18" charset="0"/>
            </a:endParaRPr>
          </a:p>
        </p:txBody>
      </p:sp>
      <p:sp>
        <p:nvSpPr>
          <p:cNvPr id="33800" name="Text Box 8"/>
          <p:cNvSpPr txBox="1">
            <a:spLocks noChangeArrowheads="1"/>
          </p:cNvSpPr>
          <p:nvPr/>
        </p:nvSpPr>
        <p:spPr bwMode="auto">
          <a:xfrm>
            <a:off x="3101975" y="5310188"/>
            <a:ext cx="1042988" cy="304800"/>
          </a:xfrm>
          <a:prstGeom prst="rect">
            <a:avLst/>
          </a:prstGeom>
          <a:noFill/>
          <a:ln w="9525">
            <a:noFill/>
            <a:miter lim="800000"/>
            <a:headEnd/>
            <a:tailEnd/>
          </a:ln>
          <a:effectLst/>
        </p:spPr>
        <p:txBody>
          <a:bodyPr>
            <a:spAutoFit/>
          </a:bodyPr>
          <a:lstStyle/>
          <a:p>
            <a:pPr algn="ctr">
              <a:spcBef>
                <a:spcPct val="50000"/>
              </a:spcBef>
            </a:pPr>
            <a:r>
              <a:rPr lang="en-US" sz="1400">
                <a:solidFill>
                  <a:schemeClr val="bg1"/>
                </a:solidFill>
              </a:rPr>
              <a:t>(0 – 1)N </a:t>
            </a:r>
          </a:p>
        </p:txBody>
      </p:sp>
      <p:sp>
        <p:nvSpPr>
          <p:cNvPr id="33801" name="Text Box 9"/>
          <p:cNvSpPr txBox="1">
            <a:spLocks noChangeArrowheads="1"/>
          </p:cNvSpPr>
          <p:nvPr/>
        </p:nvSpPr>
        <p:spPr bwMode="auto">
          <a:xfrm>
            <a:off x="5503863" y="5310188"/>
            <a:ext cx="1004887" cy="304800"/>
          </a:xfrm>
          <a:prstGeom prst="rect">
            <a:avLst/>
          </a:prstGeom>
          <a:noFill/>
          <a:ln w="9525">
            <a:noFill/>
            <a:miter lim="800000"/>
            <a:headEnd/>
            <a:tailEnd/>
          </a:ln>
          <a:effectLst/>
        </p:spPr>
        <p:txBody>
          <a:bodyPr>
            <a:spAutoFit/>
          </a:bodyPr>
          <a:lstStyle/>
          <a:p>
            <a:pPr algn="ctr">
              <a:spcBef>
                <a:spcPct val="50000"/>
              </a:spcBef>
            </a:pPr>
            <a:r>
              <a:rPr lang="en-US" sz="1400">
                <a:solidFill>
                  <a:schemeClr val="bg1"/>
                </a:solidFill>
              </a:rPr>
              <a:t>(3 – 4)N</a:t>
            </a:r>
          </a:p>
        </p:txBody>
      </p:sp>
      <p:sp>
        <p:nvSpPr>
          <p:cNvPr id="33802" name="Line 10"/>
          <p:cNvSpPr>
            <a:spLocks noChangeShapeType="1"/>
          </p:cNvSpPr>
          <p:nvPr/>
        </p:nvSpPr>
        <p:spPr bwMode="auto">
          <a:xfrm>
            <a:off x="2189163" y="1217613"/>
            <a:ext cx="0" cy="4095750"/>
          </a:xfrm>
          <a:prstGeom prst="line">
            <a:avLst/>
          </a:prstGeom>
          <a:noFill/>
          <a:ln w="0">
            <a:solidFill>
              <a:srgbClr val="FFFFFF"/>
            </a:solidFill>
            <a:round/>
            <a:headEnd/>
            <a:tailEnd/>
          </a:ln>
        </p:spPr>
        <p:txBody>
          <a:bodyPr/>
          <a:lstStyle/>
          <a:p>
            <a:endParaRPr lang="en-US"/>
          </a:p>
        </p:txBody>
      </p:sp>
      <p:sp>
        <p:nvSpPr>
          <p:cNvPr id="33803" name="Line 11"/>
          <p:cNvSpPr>
            <a:spLocks noChangeShapeType="1"/>
          </p:cNvSpPr>
          <p:nvPr/>
        </p:nvSpPr>
        <p:spPr bwMode="auto">
          <a:xfrm>
            <a:off x="2189163" y="5313363"/>
            <a:ext cx="42862" cy="0"/>
          </a:xfrm>
          <a:prstGeom prst="line">
            <a:avLst/>
          </a:prstGeom>
          <a:noFill/>
          <a:ln w="0">
            <a:solidFill>
              <a:srgbClr val="FFFFFF"/>
            </a:solidFill>
            <a:round/>
            <a:headEnd/>
            <a:tailEnd/>
          </a:ln>
        </p:spPr>
        <p:txBody>
          <a:bodyPr/>
          <a:lstStyle/>
          <a:p>
            <a:endParaRPr lang="en-US"/>
          </a:p>
        </p:txBody>
      </p:sp>
      <p:sp>
        <p:nvSpPr>
          <p:cNvPr id="33804" name="Line 12"/>
          <p:cNvSpPr>
            <a:spLocks noChangeShapeType="1"/>
          </p:cNvSpPr>
          <p:nvPr/>
        </p:nvSpPr>
        <p:spPr bwMode="auto">
          <a:xfrm>
            <a:off x="2189163" y="4630738"/>
            <a:ext cx="42862" cy="0"/>
          </a:xfrm>
          <a:prstGeom prst="line">
            <a:avLst/>
          </a:prstGeom>
          <a:noFill/>
          <a:ln w="0">
            <a:solidFill>
              <a:srgbClr val="FFFFFF"/>
            </a:solidFill>
            <a:round/>
            <a:headEnd/>
            <a:tailEnd/>
          </a:ln>
        </p:spPr>
        <p:txBody>
          <a:bodyPr/>
          <a:lstStyle/>
          <a:p>
            <a:endParaRPr lang="en-US"/>
          </a:p>
        </p:txBody>
      </p:sp>
      <p:sp>
        <p:nvSpPr>
          <p:cNvPr id="33805" name="Line 13"/>
          <p:cNvSpPr>
            <a:spLocks noChangeShapeType="1"/>
          </p:cNvSpPr>
          <p:nvPr/>
        </p:nvSpPr>
        <p:spPr bwMode="auto">
          <a:xfrm>
            <a:off x="2189163" y="3948113"/>
            <a:ext cx="42862" cy="0"/>
          </a:xfrm>
          <a:prstGeom prst="line">
            <a:avLst/>
          </a:prstGeom>
          <a:noFill/>
          <a:ln w="0">
            <a:solidFill>
              <a:srgbClr val="FFFFFF"/>
            </a:solidFill>
            <a:round/>
            <a:headEnd/>
            <a:tailEnd/>
          </a:ln>
        </p:spPr>
        <p:txBody>
          <a:bodyPr/>
          <a:lstStyle/>
          <a:p>
            <a:endParaRPr lang="en-US"/>
          </a:p>
        </p:txBody>
      </p:sp>
      <p:sp>
        <p:nvSpPr>
          <p:cNvPr id="33806" name="Line 14"/>
          <p:cNvSpPr>
            <a:spLocks noChangeShapeType="1"/>
          </p:cNvSpPr>
          <p:nvPr/>
        </p:nvSpPr>
        <p:spPr bwMode="auto">
          <a:xfrm>
            <a:off x="2189163" y="3265488"/>
            <a:ext cx="42862" cy="0"/>
          </a:xfrm>
          <a:prstGeom prst="line">
            <a:avLst/>
          </a:prstGeom>
          <a:noFill/>
          <a:ln w="0">
            <a:solidFill>
              <a:srgbClr val="FFFFFF"/>
            </a:solidFill>
            <a:round/>
            <a:headEnd/>
            <a:tailEnd/>
          </a:ln>
        </p:spPr>
        <p:txBody>
          <a:bodyPr/>
          <a:lstStyle/>
          <a:p>
            <a:endParaRPr lang="en-US"/>
          </a:p>
        </p:txBody>
      </p:sp>
      <p:sp>
        <p:nvSpPr>
          <p:cNvPr id="33807" name="Line 15"/>
          <p:cNvSpPr>
            <a:spLocks noChangeShapeType="1"/>
          </p:cNvSpPr>
          <p:nvPr/>
        </p:nvSpPr>
        <p:spPr bwMode="auto">
          <a:xfrm>
            <a:off x="2189163" y="2581275"/>
            <a:ext cx="42862" cy="0"/>
          </a:xfrm>
          <a:prstGeom prst="line">
            <a:avLst/>
          </a:prstGeom>
          <a:noFill/>
          <a:ln w="0">
            <a:solidFill>
              <a:srgbClr val="FFFFFF"/>
            </a:solidFill>
            <a:round/>
            <a:headEnd/>
            <a:tailEnd/>
          </a:ln>
        </p:spPr>
        <p:txBody>
          <a:bodyPr/>
          <a:lstStyle/>
          <a:p>
            <a:endParaRPr lang="en-US"/>
          </a:p>
        </p:txBody>
      </p:sp>
      <p:sp>
        <p:nvSpPr>
          <p:cNvPr id="33808" name="Line 16"/>
          <p:cNvSpPr>
            <a:spLocks noChangeShapeType="1"/>
          </p:cNvSpPr>
          <p:nvPr/>
        </p:nvSpPr>
        <p:spPr bwMode="auto">
          <a:xfrm>
            <a:off x="2189163" y="1900238"/>
            <a:ext cx="42862" cy="0"/>
          </a:xfrm>
          <a:prstGeom prst="line">
            <a:avLst/>
          </a:prstGeom>
          <a:noFill/>
          <a:ln w="0">
            <a:solidFill>
              <a:srgbClr val="FFFFFF"/>
            </a:solidFill>
            <a:round/>
            <a:headEnd/>
            <a:tailEnd/>
          </a:ln>
        </p:spPr>
        <p:txBody>
          <a:bodyPr/>
          <a:lstStyle/>
          <a:p>
            <a:endParaRPr lang="en-US"/>
          </a:p>
        </p:txBody>
      </p:sp>
      <p:sp>
        <p:nvSpPr>
          <p:cNvPr id="33809" name="Line 17"/>
          <p:cNvSpPr>
            <a:spLocks noChangeShapeType="1"/>
          </p:cNvSpPr>
          <p:nvPr/>
        </p:nvSpPr>
        <p:spPr bwMode="auto">
          <a:xfrm>
            <a:off x="2189163" y="1217613"/>
            <a:ext cx="42862" cy="0"/>
          </a:xfrm>
          <a:prstGeom prst="line">
            <a:avLst/>
          </a:prstGeom>
          <a:noFill/>
          <a:ln w="0">
            <a:solidFill>
              <a:srgbClr val="FFFFFF"/>
            </a:solidFill>
            <a:round/>
            <a:headEnd/>
            <a:tailEnd/>
          </a:ln>
        </p:spPr>
        <p:txBody>
          <a:bodyPr/>
          <a:lstStyle/>
          <a:p>
            <a:endParaRPr lang="en-US"/>
          </a:p>
        </p:txBody>
      </p:sp>
      <p:sp>
        <p:nvSpPr>
          <p:cNvPr id="33810" name="Line 18"/>
          <p:cNvSpPr>
            <a:spLocks noChangeShapeType="1"/>
          </p:cNvSpPr>
          <p:nvPr/>
        </p:nvSpPr>
        <p:spPr bwMode="auto">
          <a:xfrm>
            <a:off x="2189163" y="5313363"/>
            <a:ext cx="5164137" cy="0"/>
          </a:xfrm>
          <a:prstGeom prst="line">
            <a:avLst/>
          </a:prstGeom>
          <a:noFill/>
          <a:ln w="0">
            <a:solidFill>
              <a:srgbClr val="FFFFFF"/>
            </a:solidFill>
            <a:round/>
            <a:headEnd/>
            <a:tailEnd/>
          </a:ln>
        </p:spPr>
        <p:txBody>
          <a:bodyPr/>
          <a:lstStyle/>
          <a:p>
            <a:endParaRPr lang="en-US"/>
          </a:p>
        </p:txBody>
      </p:sp>
      <p:sp>
        <p:nvSpPr>
          <p:cNvPr id="33811" name="Line 19"/>
          <p:cNvSpPr>
            <a:spLocks noChangeShapeType="1"/>
          </p:cNvSpPr>
          <p:nvPr/>
        </p:nvSpPr>
        <p:spPr bwMode="auto">
          <a:xfrm flipV="1">
            <a:off x="3479800" y="3103563"/>
            <a:ext cx="2582863" cy="1193800"/>
          </a:xfrm>
          <a:prstGeom prst="line">
            <a:avLst/>
          </a:prstGeom>
          <a:noFill/>
          <a:ln w="9525">
            <a:solidFill>
              <a:srgbClr val="808080"/>
            </a:solidFill>
            <a:round/>
            <a:headEnd/>
            <a:tailEnd/>
          </a:ln>
        </p:spPr>
        <p:txBody>
          <a:bodyPr/>
          <a:lstStyle/>
          <a:p>
            <a:endParaRPr lang="en-US"/>
          </a:p>
        </p:txBody>
      </p:sp>
      <p:sp>
        <p:nvSpPr>
          <p:cNvPr id="33812" name="Line 20"/>
          <p:cNvSpPr>
            <a:spLocks noChangeShapeType="1"/>
          </p:cNvSpPr>
          <p:nvPr/>
        </p:nvSpPr>
        <p:spPr bwMode="auto">
          <a:xfrm flipV="1">
            <a:off x="3479800" y="4224338"/>
            <a:ext cx="0" cy="73025"/>
          </a:xfrm>
          <a:prstGeom prst="line">
            <a:avLst/>
          </a:prstGeom>
          <a:noFill/>
          <a:ln w="9525">
            <a:solidFill>
              <a:srgbClr val="808080"/>
            </a:solidFill>
            <a:round/>
            <a:headEnd/>
            <a:tailEnd/>
          </a:ln>
        </p:spPr>
        <p:txBody>
          <a:bodyPr/>
          <a:lstStyle/>
          <a:p>
            <a:endParaRPr lang="en-US"/>
          </a:p>
        </p:txBody>
      </p:sp>
      <p:sp>
        <p:nvSpPr>
          <p:cNvPr id="33813" name="Line 21"/>
          <p:cNvSpPr>
            <a:spLocks noChangeShapeType="1"/>
          </p:cNvSpPr>
          <p:nvPr/>
        </p:nvSpPr>
        <p:spPr bwMode="auto">
          <a:xfrm>
            <a:off x="3454400" y="4224338"/>
            <a:ext cx="52388" cy="0"/>
          </a:xfrm>
          <a:prstGeom prst="line">
            <a:avLst/>
          </a:prstGeom>
          <a:noFill/>
          <a:ln w="9525">
            <a:solidFill>
              <a:srgbClr val="808080"/>
            </a:solidFill>
            <a:round/>
            <a:headEnd/>
            <a:tailEnd/>
          </a:ln>
        </p:spPr>
        <p:txBody>
          <a:bodyPr/>
          <a:lstStyle/>
          <a:p>
            <a:endParaRPr lang="en-US"/>
          </a:p>
        </p:txBody>
      </p:sp>
      <p:sp>
        <p:nvSpPr>
          <p:cNvPr id="33814" name="Line 22"/>
          <p:cNvSpPr>
            <a:spLocks noChangeShapeType="1"/>
          </p:cNvSpPr>
          <p:nvPr/>
        </p:nvSpPr>
        <p:spPr bwMode="auto">
          <a:xfrm flipV="1">
            <a:off x="6062663" y="3049588"/>
            <a:ext cx="0" cy="53975"/>
          </a:xfrm>
          <a:prstGeom prst="line">
            <a:avLst/>
          </a:prstGeom>
          <a:noFill/>
          <a:ln w="9525">
            <a:solidFill>
              <a:srgbClr val="808080"/>
            </a:solidFill>
            <a:round/>
            <a:headEnd/>
            <a:tailEnd/>
          </a:ln>
        </p:spPr>
        <p:txBody>
          <a:bodyPr/>
          <a:lstStyle/>
          <a:p>
            <a:endParaRPr lang="en-US"/>
          </a:p>
        </p:txBody>
      </p:sp>
      <p:sp>
        <p:nvSpPr>
          <p:cNvPr id="33815" name="Line 23"/>
          <p:cNvSpPr>
            <a:spLocks noChangeShapeType="1"/>
          </p:cNvSpPr>
          <p:nvPr/>
        </p:nvSpPr>
        <p:spPr bwMode="auto">
          <a:xfrm>
            <a:off x="6037263" y="3049588"/>
            <a:ext cx="52387" cy="0"/>
          </a:xfrm>
          <a:prstGeom prst="line">
            <a:avLst/>
          </a:prstGeom>
          <a:noFill/>
          <a:ln w="9525">
            <a:solidFill>
              <a:srgbClr val="808080"/>
            </a:solidFill>
            <a:round/>
            <a:headEnd/>
            <a:tailEnd/>
          </a:ln>
        </p:spPr>
        <p:txBody>
          <a:bodyPr/>
          <a:lstStyle/>
          <a:p>
            <a:endParaRPr lang="en-US"/>
          </a:p>
        </p:txBody>
      </p:sp>
      <p:sp>
        <p:nvSpPr>
          <p:cNvPr id="33816" name="Line 24"/>
          <p:cNvSpPr>
            <a:spLocks noChangeShapeType="1"/>
          </p:cNvSpPr>
          <p:nvPr/>
        </p:nvSpPr>
        <p:spPr bwMode="auto">
          <a:xfrm>
            <a:off x="3479800" y="4297363"/>
            <a:ext cx="0" cy="71437"/>
          </a:xfrm>
          <a:prstGeom prst="line">
            <a:avLst/>
          </a:prstGeom>
          <a:noFill/>
          <a:ln w="9525">
            <a:solidFill>
              <a:srgbClr val="808080"/>
            </a:solidFill>
            <a:round/>
            <a:headEnd/>
            <a:tailEnd/>
          </a:ln>
        </p:spPr>
        <p:txBody>
          <a:bodyPr/>
          <a:lstStyle/>
          <a:p>
            <a:endParaRPr lang="en-US"/>
          </a:p>
        </p:txBody>
      </p:sp>
      <p:sp>
        <p:nvSpPr>
          <p:cNvPr id="33817" name="Line 25"/>
          <p:cNvSpPr>
            <a:spLocks noChangeShapeType="1"/>
          </p:cNvSpPr>
          <p:nvPr/>
        </p:nvSpPr>
        <p:spPr bwMode="auto">
          <a:xfrm>
            <a:off x="3454400" y="4368800"/>
            <a:ext cx="52388" cy="0"/>
          </a:xfrm>
          <a:prstGeom prst="line">
            <a:avLst/>
          </a:prstGeom>
          <a:noFill/>
          <a:ln w="9525">
            <a:solidFill>
              <a:srgbClr val="808080"/>
            </a:solidFill>
            <a:round/>
            <a:headEnd/>
            <a:tailEnd/>
          </a:ln>
        </p:spPr>
        <p:txBody>
          <a:bodyPr/>
          <a:lstStyle/>
          <a:p>
            <a:endParaRPr lang="en-US"/>
          </a:p>
        </p:txBody>
      </p:sp>
      <p:sp>
        <p:nvSpPr>
          <p:cNvPr id="33818" name="Line 26"/>
          <p:cNvSpPr>
            <a:spLocks noChangeShapeType="1"/>
          </p:cNvSpPr>
          <p:nvPr/>
        </p:nvSpPr>
        <p:spPr bwMode="auto">
          <a:xfrm>
            <a:off x="6062663" y="3103563"/>
            <a:ext cx="0" cy="53975"/>
          </a:xfrm>
          <a:prstGeom prst="line">
            <a:avLst/>
          </a:prstGeom>
          <a:noFill/>
          <a:ln w="9525">
            <a:solidFill>
              <a:srgbClr val="808080"/>
            </a:solidFill>
            <a:round/>
            <a:headEnd/>
            <a:tailEnd/>
          </a:ln>
        </p:spPr>
        <p:txBody>
          <a:bodyPr/>
          <a:lstStyle/>
          <a:p>
            <a:endParaRPr lang="en-US"/>
          </a:p>
        </p:txBody>
      </p:sp>
      <p:sp>
        <p:nvSpPr>
          <p:cNvPr id="33819" name="Line 27"/>
          <p:cNvSpPr>
            <a:spLocks noChangeShapeType="1"/>
          </p:cNvSpPr>
          <p:nvPr/>
        </p:nvSpPr>
        <p:spPr bwMode="auto">
          <a:xfrm>
            <a:off x="6037263" y="3157538"/>
            <a:ext cx="52387" cy="0"/>
          </a:xfrm>
          <a:prstGeom prst="line">
            <a:avLst/>
          </a:prstGeom>
          <a:noFill/>
          <a:ln w="9525">
            <a:solidFill>
              <a:srgbClr val="808080"/>
            </a:solidFill>
            <a:round/>
            <a:headEnd/>
            <a:tailEnd/>
          </a:ln>
        </p:spPr>
        <p:txBody>
          <a:bodyPr/>
          <a:lstStyle/>
          <a:p>
            <a:endParaRPr lang="en-US"/>
          </a:p>
        </p:txBody>
      </p:sp>
      <p:sp>
        <p:nvSpPr>
          <p:cNvPr id="33820" name="Line 28"/>
          <p:cNvSpPr>
            <a:spLocks noChangeShapeType="1"/>
          </p:cNvSpPr>
          <p:nvPr/>
        </p:nvSpPr>
        <p:spPr bwMode="auto">
          <a:xfrm flipV="1">
            <a:off x="3479800" y="1824038"/>
            <a:ext cx="2582863" cy="1062037"/>
          </a:xfrm>
          <a:prstGeom prst="line">
            <a:avLst/>
          </a:prstGeom>
          <a:noFill/>
          <a:ln w="9525">
            <a:solidFill>
              <a:srgbClr val="800080"/>
            </a:solidFill>
            <a:round/>
            <a:headEnd/>
            <a:tailEnd/>
          </a:ln>
        </p:spPr>
        <p:txBody>
          <a:bodyPr/>
          <a:lstStyle/>
          <a:p>
            <a:endParaRPr lang="en-US"/>
          </a:p>
        </p:txBody>
      </p:sp>
      <p:sp>
        <p:nvSpPr>
          <p:cNvPr id="33821" name="Line 29"/>
          <p:cNvSpPr>
            <a:spLocks noChangeShapeType="1"/>
          </p:cNvSpPr>
          <p:nvPr/>
        </p:nvSpPr>
        <p:spPr bwMode="auto">
          <a:xfrm flipV="1">
            <a:off x="3479800" y="2740025"/>
            <a:ext cx="0" cy="146050"/>
          </a:xfrm>
          <a:prstGeom prst="line">
            <a:avLst/>
          </a:prstGeom>
          <a:noFill/>
          <a:ln w="9525">
            <a:solidFill>
              <a:srgbClr val="800080"/>
            </a:solidFill>
            <a:round/>
            <a:headEnd/>
            <a:tailEnd/>
          </a:ln>
        </p:spPr>
        <p:txBody>
          <a:bodyPr/>
          <a:lstStyle/>
          <a:p>
            <a:endParaRPr lang="en-US"/>
          </a:p>
        </p:txBody>
      </p:sp>
      <p:sp>
        <p:nvSpPr>
          <p:cNvPr id="33822" name="Line 30"/>
          <p:cNvSpPr>
            <a:spLocks noChangeShapeType="1"/>
          </p:cNvSpPr>
          <p:nvPr/>
        </p:nvSpPr>
        <p:spPr bwMode="auto">
          <a:xfrm>
            <a:off x="3454400" y="2740025"/>
            <a:ext cx="52388" cy="0"/>
          </a:xfrm>
          <a:prstGeom prst="line">
            <a:avLst/>
          </a:prstGeom>
          <a:noFill/>
          <a:ln w="9525">
            <a:solidFill>
              <a:srgbClr val="800080"/>
            </a:solidFill>
            <a:round/>
            <a:headEnd/>
            <a:tailEnd/>
          </a:ln>
        </p:spPr>
        <p:txBody>
          <a:bodyPr/>
          <a:lstStyle/>
          <a:p>
            <a:endParaRPr lang="en-US"/>
          </a:p>
        </p:txBody>
      </p:sp>
      <p:sp>
        <p:nvSpPr>
          <p:cNvPr id="33823" name="Line 31"/>
          <p:cNvSpPr>
            <a:spLocks noChangeShapeType="1"/>
          </p:cNvSpPr>
          <p:nvPr/>
        </p:nvSpPr>
        <p:spPr bwMode="auto">
          <a:xfrm flipV="1">
            <a:off x="6062663" y="1635125"/>
            <a:ext cx="0" cy="188913"/>
          </a:xfrm>
          <a:prstGeom prst="line">
            <a:avLst/>
          </a:prstGeom>
          <a:noFill/>
          <a:ln w="9525">
            <a:solidFill>
              <a:srgbClr val="800080"/>
            </a:solidFill>
            <a:round/>
            <a:headEnd/>
            <a:tailEnd/>
          </a:ln>
        </p:spPr>
        <p:txBody>
          <a:bodyPr/>
          <a:lstStyle/>
          <a:p>
            <a:endParaRPr lang="en-US"/>
          </a:p>
        </p:txBody>
      </p:sp>
      <p:sp>
        <p:nvSpPr>
          <p:cNvPr id="33824" name="Line 32"/>
          <p:cNvSpPr>
            <a:spLocks noChangeShapeType="1"/>
          </p:cNvSpPr>
          <p:nvPr/>
        </p:nvSpPr>
        <p:spPr bwMode="auto">
          <a:xfrm>
            <a:off x="6037263" y="1635125"/>
            <a:ext cx="52387" cy="0"/>
          </a:xfrm>
          <a:prstGeom prst="line">
            <a:avLst/>
          </a:prstGeom>
          <a:noFill/>
          <a:ln w="9525">
            <a:solidFill>
              <a:srgbClr val="800080"/>
            </a:solidFill>
            <a:round/>
            <a:headEnd/>
            <a:tailEnd/>
          </a:ln>
        </p:spPr>
        <p:txBody>
          <a:bodyPr/>
          <a:lstStyle/>
          <a:p>
            <a:endParaRPr lang="en-US"/>
          </a:p>
        </p:txBody>
      </p:sp>
      <p:sp>
        <p:nvSpPr>
          <p:cNvPr id="33825" name="Line 33"/>
          <p:cNvSpPr>
            <a:spLocks noChangeShapeType="1"/>
          </p:cNvSpPr>
          <p:nvPr/>
        </p:nvSpPr>
        <p:spPr bwMode="auto">
          <a:xfrm>
            <a:off x="3479800" y="2886075"/>
            <a:ext cx="0" cy="147638"/>
          </a:xfrm>
          <a:prstGeom prst="line">
            <a:avLst/>
          </a:prstGeom>
          <a:noFill/>
          <a:ln w="9525">
            <a:solidFill>
              <a:srgbClr val="800080"/>
            </a:solidFill>
            <a:round/>
            <a:headEnd/>
            <a:tailEnd/>
          </a:ln>
        </p:spPr>
        <p:txBody>
          <a:bodyPr/>
          <a:lstStyle/>
          <a:p>
            <a:endParaRPr lang="en-US"/>
          </a:p>
        </p:txBody>
      </p:sp>
      <p:sp>
        <p:nvSpPr>
          <p:cNvPr id="33826" name="Line 34"/>
          <p:cNvSpPr>
            <a:spLocks noChangeShapeType="1"/>
          </p:cNvSpPr>
          <p:nvPr/>
        </p:nvSpPr>
        <p:spPr bwMode="auto">
          <a:xfrm>
            <a:off x="3454400" y="3033713"/>
            <a:ext cx="52388" cy="0"/>
          </a:xfrm>
          <a:prstGeom prst="line">
            <a:avLst/>
          </a:prstGeom>
          <a:noFill/>
          <a:ln w="9525">
            <a:solidFill>
              <a:srgbClr val="800080"/>
            </a:solidFill>
            <a:round/>
            <a:headEnd/>
            <a:tailEnd/>
          </a:ln>
        </p:spPr>
        <p:txBody>
          <a:bodyPr/>
          <a:lstStyle/>
          <a:p>
            <a:endParaRPr lang="en-US"/>
          </a:p>
        </p:txBody>
      </p:sp>
      <p:sp>
        <p:nvSpPr>
          <p:cNvPr id="33827" name="Line 35"/>
          <p:cNvSpPr>
            <a:spLocks noChangeShapeType="1"/>
          </p:cNvSpPr>
          <p:nvPr/>
        </p:nvSpPr>
        <p:spPr bwMode="auto">
          <a:xfrm>
            <a:off x="6062663" y="1824038"/>
            <a:ext cx="0" cy="188912"/>
          </a:xfrm>
          <a:prstGeom prst="line">
            <a:avLst/>
          </a:prstGeom>
          <a:noFill/>
          <a:ln w="9525">
            <a:solidFill>
              <a:srgbClr val="800080"/>
            </a:solidFill>
            <a:round/>
            <a:headEnd/>
            <a:tailEnd/>
          </a:ln>
        </p:spPr>
        <p:txBody>
          <a:bodyPr/>
          <a:lstStyle/>
          <a:p>
            <a:endParaRPr lang="en-US"/>
          </a:p>
        </p:txBody>
      </p:sp>
      <p:sp>
        <p:nvSpPr>
          <p:cNvPr id="33828" name="Line 36"/>
          <p:cNvSpPr>
            <a:spLocks noChangeShapeType="1"/>
          </p:cNvSpPr>
          <p:nvPr/>
        </p:nvSpPr>
        <p:spPr bwMode="auto">
          <a:xfrm>
            <a:off x="6037263" y="2012950"/>
            <a:ext cx="52387" cy="0"/>
          </a:xfrm>
          <a:prstGeom prst="line">
            <a:avLst/>
          </a:prstGeom>
          <a:noFill/>
          <a:ln w="9525">
            <a:solidFill>
              <a:srgbClr val="800080"/>
            </a:solidFill>
            <a:round/>
            <a:headEnd/>
            <a:tailEnd/>
          </a:ln>
        </p:spPr>
        <p:txBody>
          <a:bodyPr/>
          <a:lstStyle/>
          <a:p>
            <a:endParaRPr lang="en-US"/>
          </a:p>
        </p:txBody>
      </p:sp>
      <p:sp>
        <p:nvSpPr>
          <p:cNvPr id="33829" name="Line 37"/>
          <p:cNvSpPr>
            <a:spLocks noChangeShapeType="1"/>
          </p:cNvSpPr>
          <p:nvPr/>
        </p:nvSpPr>
        <p:spPr bwMode="auto">
          <a:xfrm flipV="1">
            <a:off x="3479800" y="2203450"/>
            <a:ext cx="2582863" cy="1441450"/>
          </a:xfrm>
          <a:prstGeom prst="line">
            <a:avLst/>
          </a:prstGeom>
          <a:noFill/>
          <a:ln w="9525">
            <a:solidFill>
              <a:srgbClr val="CC99FF"/>
            </a:solidFill>
            <a:round/>
            <a:headEnd/>
            <a:tailEnd/>
          </a:ln>
        </p:spPr>
        <p:txBody>
          <a:bodyPr/>
          <a:lstStyle/>
          <a:p>
            <a:endParaRPr lang="en-US"/>
          </a:p>
        </p:txBody>
      </p:sp>
      <p:sp>
        <p:nvSpPr>
          <p:cNvPr id="33830" name="Line 38"/>
          <p:cNvSpPr>
            <a:spLocks noChangeShapeType="1"/>
          </p:cNvSpPr>
          <p:nvPr/>
        </p:nvSpPr>
        <p:spPr bwMode="auto">
          <a:xfrm flipV="1">
            <a:off x="3479800" y="3363913"/>
            <a:ext cx="0" cy="280987"/>
          </a:xfrm>
          <a:prstGeom prst="line">
            <a:avLst/>
          </a:prstGeom>
          <a:noFill/>
          <a:ln w="9525">
            <a:solidFill>
              <a:srgbClr val="CC99FF"/>
            </a:solidFill>
            <a:round/>
            <a:headEnd/>
            <a:tailEnd/>
          </a:ln>
        </p:spPr>
        <p:txBody>
          <a:bodyPr/>
          <a:lstStyle/>
          <a:p>
            <a:endParaRPr lang="en-US"/>
          </a:p>
        </p:txBody>
      </p:sp>
      <p:sp>
        <p:nvSpPr>
          <p:cNvPr id="33831" name="Line 39"/>
          <p:cNvSpPr>
            <a:spLocks noChangeShapeType="1"/>
          </p:cNvSpPr>
          <p:nvPr/>
        </p:nvSpPr>
        <p:spPr bwMode="auto">
          <a:xfrm>
            <a:off x="3454400" y="3363913"/>
            <a:ext cx="52388" cy="0"/>
          </a:xfrm>
          <a:prstGeom prst="line">
            <a:avLst/>
          </a:prstGeom>
          <a:noFill/>
          <a:ln w="9525">
            <a:solidFill>
              <a:srgbClr val="CC99FF"/>
            </a:solidFill>
            <a:round/>
            <a:headEnd/>
            <a:tailEnd/>
          </a:ln>
        </p:spPr>
        <p:txBody>
          <a:bodyPr/>
          <a:lstStyle/>
          <a:p>
            <a:endParaRPr lang="en-US"/>
          </a:p>
        </p:txBody>
      </p:sp>
      <p:sp>
        <p:nvSpPr>
          <p:cNvPr id="33832" name="Line 40"/>
          <p:cNvSpPr>
            <a:spLocks noChangeShapeType="1"/>
          </p:cNvSpPr>
          <p:nvPr/>
        </p:nvSpPr>
        <p:spPr bwMode="auto">
          <a:xfrm flipV="1">
            <a:off x="6062663" y="2001838"/>
            <a:ext cx="0" cy="201612"/>
          </a:xfrm>
          <a:prstGeom prst="line">
            <a:avLst/>
          </a:prstGeom>
          <a:noFill/>
          <a:ln w="9525">
            <a:solidFill>
              <a:srgbClr val="CC99FF"/>
            </a:solidFill>
            <a:round/>
            <a:headEnd/>
            <a:tailEnd/>
          </a:ln>
        </p:spPr>
        <p:txBody>
          <a:bodyPr/>
          <a:lstStyle/>
          <a:p>
            <a:endParaRPr lang="en-US"/>
          </a:p>
        </p:txBody>
      </p:sp>
      <p:sp>
        <p:nvSpPr>
          <p:cNvPr id="33833" name="Line 41"/>
          <p:cNvSpPr>
            <a:spLocks noChangeShapeType="1"/>
          </p:cNvSpPr>
          <p:nvPr/>
        </p:nvSpPr>
        <p:spPr bwMode="auto">
          <a:xfrm>
            <a:off x="6037263" y="2001838"/>
            <a:ext cx="52387" cy="0"/>
          </a:xfrm>
          <a:prstGeom prst="line">
            <a:avLst/>
          </a:prstGeom>
          <a:noFill/>
          <a:ln w="9525">
            <a:solidFill>
              <a:srgbClr val="CC99FF"/>
            </a:solidFill>
            <a:round/>
            <a:headEnd/>
            <a:tailEnd/>
          </a:ln>
        </p:spPr>
        <p:txBody>
          <a:bodyPr/>
          <a:lstStyle/>
          <a:p>
            <a:endParaRPr lang="en-US"/>
          </a:p>
        </p:txBody>
      </p:sp>
      <p:sp>
        <p:nvSpPr>
          <p:cNvPr id="33834" name="Line 42"/>
          <p:cNvSpPr>
            <a:spLocks noChangeShapeType="1"/>
          </p:cNvSpPr>
          <p:nvPr/>
        </p:nvSpPr>
        <p:spPr bwMode="auto">
          <a:xfrm>
            <a:off x="3479800" y="3644900"/>
            <a:ext cx="0" cy="280988"/>
          </a:xfrm>
          <a:prstGeom prst="line">
            <a:avLst/>
          </a:prstGeom>
          <a:noFill/>
          <a:ln w="9525">
            <a:solidFill>
              <a:srgbClr val="CC99FF"/>
            </a:solidFill>
            <a:round/>
            <a:headEnd/>
            <a:tailEnd/>
          </a:ln>
        </p:spPr>
        <p:txBody>
          <a:bodyPr/>
          <a:lstStyle/>
          <a:p>
            <a:endParaRPr lang="en-US"/>
          </a:p>
        </p:txBody>
      </p:sp>
      <p:sp>
        <p:nvSpPr>
          <p:cNvPr id="33835" name="Line 43"/>
          <p:cNvSpPr>
            <a:spLocks noChangeShapeType="1"/>
          </p:cNvSpPr>
          <p:nvPr/>
        </p:nvSpPr>
        <p:spPr bwMode="auto">
          <a:xfrm>
            <a:off x="3454400" y="3925888"/>
            <a:ext cx="52388" cy="0"/>
          </a:xfrm>
          <a:prstGeom prst="line">
            <a:avLst/>
          </a:prstGeom>
          <a:noFill/>
          <a:ln w="9525">
            <a:solidFill>
              <a:srgbClr val="CC99FF"/>
            </a:solidFill>
            <a:round/>
            <a:headEnd/>
            <a:tailEnd/>
          </a:ln>
        </p:spPr>
        <p:txBody>
          <a:bodyPr/>
          <a:lstStyle/>
          <a:p>
            <a:endParaRPr lang="en-US"/>
          </a:p>
        </p:txBody>
      </p:sp>
      <p:sp>
        <p:nvSpPr>
          <p:cNvPr id="33836" name="Line 44"/>
          <p:cNvSpPr>
            <a:spLocks noChangeShapeType="1"/>
          </p:cNvSpPr>
          <p:nvPr/>
        </p:nvSpPr>
        <p:spPr bwMode="auto">
          <a:xfrm>
            <a:off x="6062663" y="2203450"/>
            <a:ext cx="0" cy="200025"/>
          </a:xfrm>
          <a:prstGeom prst="line">
            <a:avLst/>
          </a:prstGeom>
          <a:noFill/>
          <a:ln w="9525">
            <a:solidFill>
              <a:srgbClr val="CC99FF"/>
            </a:solidFill>
            <a:round/>
            <a:headEnd/>
            <a:tailEnd/>
          </a:ln>
        </p:spPr>
        <p:txBody>
          <a:bodyPr/>
          <a:lstStyle/>
          <a:p>
            <a:endParaRPr lang="en-US"/>
          </a:p>
        </p:txBody>
      </p:sp>
      <p:sp>
        <p:nvSpPr>
          <p:cNvPr id="33837" name="Line 45"/>
          <p:cNvSpPr>
            <a:spLocks noChangeShapeType="1"/>
          </p:cNvSpPr>
          <p:nvPr/>
        </p:nvSpPr>
        <p:spPr bwMode="auto">
          <a:xfrm>
            <a:off x="6037263" y="2403475"/>
            <a:ext cx="52387" cy="0"/>
          </a:xfrm>
          <a:prstGeom prst="line">
            <a:avLst/>
          </a:prstGeom>
          <a:noFill/>
          <a:ln w="9525">
            <a:solidFill>
              <a:srgbClr val="CC99FF"/>
            </a:solidFill>
            <a:round/>
            <a:headEnd/>
            <a:tailEnd/>
          </a:ln>
        </p:spPr>
        <p:txBody>
          <a:bodyPr/>
          <a:lstStyle/>
          <a:p>
            <a:endParaRPr lang="en-US"/>
          </a:p>
        </p:txBody>
      </p:sp>
      <p:sp>
        <p:nvSpPr>
          <p:cNvPr id="33838" name="Oval 46"/>
          <p:cNvSpPr>
            <a:spLocks noChangeArrowheads="1"/>
          </p:cNvSpPr>
          <p:nvPr/>
        </p:nvSpPr>
        <p:spPr bwMode="auto">
          <a:xfrm>
            <a:off x="3419475" y="4235450"/>
            <a:ext cx="120650" cy="120650"/>
          </a:xfrm>
          <a:prstGeom prst="ellipse">
            <a:avLst/>
          </a:prstGeom>
          <a:solidFill>
            <a:srgbClr val="808080"/>
          </a:solidFill>
          <a:ln w="9525">
            <a:solidFill>
              <a:srgbClr val="808080"/>
            </a:solidFill>
            <a:round/>
            <a:headEnd/>
            <a:tailEnd/>
          </a:ln>
        </p:spPr>
        <p:txBody>
          <a:bodyPr/>
          <a:lstStyle/>
          <a:p>
            <a:endParaRPr lang="en-US"/>
          </a:p>
        </p:txBody>
      </p:sp>
      <p:sp>
        <p:nvSpPr>
          <p:cNvPr id="33839" name="Oval 47"/>
          <p:cNvSpPr>
            <a:spLocks noChangeArrowheads="1"/>
          </p:cNvSpPr>
          <p:nvPr/>
        </p:nvSpPr>
        <p:spPr bwMode="auto">
          <a:xfrm>
            <a:off x="6002338" y="3043238"/>
            <a:ext cx="120650" cy="120650"/>
          </a:xfrm>
          <a:prstGeom prst="ellipse">
            <a:avLst/>
          </a:prstGeom>
          <a:solidFill>
            <a:srgbClr val="808080"/>
          </a:solidFill>
          <a:ln w="9525">
            <a:solidFill>
              <a:srgbClr val="808080"/>
            </a:solidFill>
            <a:round/>
            <a:headEnd/>
            <a:tailEnd/>
          </a:ln>
        </p:spPr>
        <p:txBody>
          <a:bodyPr/>
          <a:lstStyle/>
          <a:p>
            <a:endParaRPr lang="en-US"/>
          </a:p>
        </p:txBody>
      </p:sp>
      <p:sp>
        <p:nvSpPr>
          <p:cNvPr id="33840" name="Rectangle 48"/>
          <p:cNvSpPr>
            <a:spLocks noChangeArrowheads="1"/>
          </p:cNvSpPr>
          <p:nvPr/>
        </p:nvSpPr>
        <p:spPr bwMode="auto">
          <a:xfrm>
            <a:off x="3419475" y="2824163"/>
            <a:ext cx="120650" cy="120650"/>
          </a:xfrm>
          <a:prstGeom prst="rect">
            <a:avLst/>
          </a:prstGeom>
          <a:solidFill>
            <a:srgbClr val="800080"/>
          </a:solidFill>
          <a:ln w="9525">
            <a:solidFill>
              <a:srgbClr val="800080"/>
            </a:solidFill>
            <a:miter lim="800000"/>
            <a:headEnd/>
            <a:tailEnd/>
          </a:ln>
        </p:spPr>
        <p:txBody>
          <a:bodyPr/>
          <a:lstStyle/>
          <a:p>
            <a:endParaRPr lang="en-US"/>
          </a:p>
        </p:txBody>
      </p:sp>
      <p:sp>
        <p:nvSpPr>
          <p:cNvPr id="33841" name="Rectangle 49"/>
          <p:cNvSpPr>
            <a:spLocks noChangeArrowheads="1"/>
          </p:cNvSpPr>
          <p:nvPr/>
        </p:nvSpPr>
        <p:spPr bwMode="auto">
          <a:xfrm>
            <a:off x="6002338" y="1763713"/>
            <a:ext cx="120650" cy="120650"/>
          </a:xfrm>
          <a:prstGeom prst="rect">
            <a:avLst/>
          </a:prstGeom>
          <a:solidFill>
            <a:srgbClr val="800080"/>
          </a:solidFill>
          <a:ln w="9525">
            <a:solidFill>
              <a:srgbClr val="800080"/>
            </a:solidFill>
            <a:miter lim="800000"/>
            <a:headEnd/>
            <a:tailEnd/>
          </a:ln>
        </p:spPr>
        <p:txBody>
          <a:bodyPr/>
          <a:lstStyle/>
          <a:p>
            <a:endParaRPr lang="en-US"/>
          </a:p>
        </p:txBody>
      </p:sp>
      <p:sp>
        <p:nvSpPr>
          <p:cNvPr id="33842" name="Freeform 50"/>
          <p:cNvSpPr>
            <a:spLocks/>
          </p:cNvSpPr>
          <p:nvPr/>
        </p:nvSpPr>
        <p:spPr bwMode="auto">
          <a:xfrm>
            <a:off x="3419475" y="3584575"/>
            <a:ext cx="122238" cy="120650"/>
          </a:xfrm>
          <a:custGeom>
            <a:avLst/>
            <a:gdLst/>
            <a:ahLst/>
            <a:cxnLst>
              <a:cxn ang="0">
                <a:pos x="38" y="0"/>
              </a:cxn>
              <a:cxn ang="0">
                <a:pos x="77" y="38"/>
              </a:cxn>
              <a:cxn ang="0">
                <a:pos x="38" y="76"/>
              </a:cxn>
              <a:cxn ang="0">
                <a:pos x="0" y="38"/>
              </a:cxn>
              <a:cxn ang="0">
                <a:pos x="38" y="0"/>
              </a:cxn>
            </a:cxnLst>
            <a:rect l="0" t="0" r="r" b="b"/>
            <a:pathLst>
              <a:path w="77" h="76">
                <a:moveTo>
                  <a:pt x="38" y="0"/>
                </a:moveTo>
                <a:lnTo>
                  <a:pt x="77" y="38"/>
                </a:lnTo>
                <a:lnTo>
                  <a:pt x="38" y="76"/>
                </a:lnTo>
                <a:lnTo>
                  <a:pt x="0" y="38"/>
                </a:lnTo>
                <a:lnTo>
                  <a:pt x="38" y="0"/>
                </a:lnTo>
                <a:close/>
              </a:path>
            </a:pathLst>
          </a:custGeom>
          <a:solidFill>
            <a:srgbClr val="CC99FF"/>
          </a:solidFill>
          <a:ln w="9525">
            <a:solidFill>
              <a:srgbClr val="CC99FF"/>
            </a:solidFill>
            <a:prstDash val="solid"/>
            <a:round/>
            <a:headEnd/>
            <a:tailEnd/>
          </a:ln>
        </p:spPr>
        <p:txBody>
          <a:bodyPr/>
          <a:lstStyle/>
          <a:p>
            <a:endParaRPr lang="en-US"/>
          </a:p>
        </p:txBody>
      </p:sp>
      <p:sp>
        <p:nvSpPr>
          <p:cNvPr id="33843" name="Freeform 51"/>
          <p:cNvSpPr>
            <a:spLocks/>
          </p:cNvSpPr>
          <p:nvPr/>
        </p:nvSpPr>
        <p:spPr bwMode="auto">
          <a:xfrm>
            <a:off x="6002338" y="2141538"/>
            <a:ext cx="122237" cy="122237"/>
          </a:xfrm>
          <a:custGeom>
            <a:avLst/>
            <a:gdLst/>
            <a:ahLst/>
            <a:cxnLst>
              <a:cxn ang="0">
                <a:pos x="38" y="0"/>
              </a:cxn>
              <a:cxn ang="0">
                <a:pos x="77" y="39"/>
              </a:cxn>
              <a:cxn ang="0">
                <a:pos x="38" y="77"/>
              </a:cxn>
              <a:cxn ang="0">
                <a:pos x="0" y="39"/>
              </a:cxn>
              <a:cxn ang="0">
                <a:pos x="38" y="0"/>
              </a:cxn>
            </a:cxnLst>
            <a:rect l="0" t="0" r="r" b="b"/>
            <a:pathLst>
              <a:path w="77" h="77">
                <a:moveTo>
                  <a:pt x="38" y="0"/>
                </a:moveTo>
                <a:lnTo>
                  <a:pt x="77" y="39"/>
                </a:lnTo>
                <a:lnTo>
                  <a:pt x="38" y="77"/>
                </a:lnTo>
                <a:lnTo>
                  <a:pt x="0" y="39"/>
                </a:lnTo>
                <a:lnTo>
                  <a:pt x="38" y="0"/>
                </a:lnTo>
                <a:close/>
              </a:path>
            </a:pathLst>
          </a:custGeom>
          <a:solidFill>
            <a:srgbClr val="CC99FF"/>
          </a:solidFill>
          <a:ln w="9525">
            <a:solidFill>
              <a:srgbClr val="CC99FF"/>
            </a:solidFill>
            <a:prstDash val="solid"/>
            <a:round/>
            <a:headEnd/>
            <a:tailEnd/>
          </a:ln>
        </p:spPr>
        <p:txBody>
          <a:bodyPr/>
          <a:lstStyle/>
          <a:p>
            <a:endParaRPr lang="en-US"/>
          </a:p>
        </p:txBody>
      </p:sp>
      <p:sp>
        <p:nvSpPr>
          <p:cNvPr id="33844" name="Rectangle 52"/>
          <p:cNvSpPr>
            <a:spLocks noChangeArrowheads="1"/>
          </p:cNvSpPr>
          <p:nvPr/>
        </p:nvSpPr>
        <p:spPr bwMode="auto">
          <a:xfrm>
            <a:off x="1974850" y="5205413"/>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0</a:t>
            </a:r>
            <a:endParaRPr lang="en-US" sz="1600"/>
          </a:p>
        </p:txBody>
      </p:sp>
      <p:sp>
        <p:nvSpPr>
          <p:cNvPr id="33845" name="Rectangle 53"/>
          <p:cNvSpPr>
            <a:spLocks noChangeArrowheads="1"/>
          </p:cNvSpPr>
          <p:nvPr/>
        </p:nvSpPr>
        <p:spPr bwMode="auto">
          <a:xfrm>
            <a:off x="1974850" y="4524375"/>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1</a:t>
            </a:r>
            <a:endParaRPr lang="en-US" sz="1600"/>
          </a:p>
        </p:txBody>
      </p:sp>
      <p:sp>
        <p:nvSpPr>
          <p:cNvPr id="33846" name="Rectangle 54"/>
          <p:cNvSpPr>
            <a:spLocks noChangeArrowheads="1"/>
          </p:cNvSpPr>
          <p:nvPr/>
        </p:nvSpPr>
        <p:spPr bwMode="auto">
          <a:xfrm>
            <a:off x="1974850" y="3841750"/>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2</a:t>
            </a:r>
            <a:endParaRPr lang="en-US" sz="1600"/>
          </a:p>
        </p:txBody>
      </p:sp>
      <p:sp>
        <p:nvSpPr>
          <p:cNvPr id="33847" name="Rectangle 55"/>
          <p:cNvSpPr>
            <a:spLocks noChangeArrowheads="1"/>
          </p:cNvSpPr>
          <p:nvPr/>
        </p:nvSpPr>
        <p:spPr bwMode="auto">
          <a:xfrm>
            <a:off x="1974850" y="3159125"/>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3</a:t>
            </a:r>
            <a:endParaRPr lang="en-US" sz="1600"/>
          </a:p>
        </p:txBody>
      </p:sp>
      <p:sp>
        <p:nvSpPr>
          <p:cNvPr id="33848" name="Rectangle 56"/>
          <p:cNvSpPr>
            <a:spLocks noChangeArrowheads="1"/>
          </p:cNvSpPr>
          <p:nvPr/>
        </p:nvSpPr>
        <p:spPr bwMode="auto">
          <a:xfrm>
            <a:off x="1974850" y="2474913"/>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4</a:t>
            </a:r>
            <a:endParaRPr lang="en-US" sz="1600"/>
          </a:p>
        </p:txBody>
      </p:sp>
      <p:sp>
        <p:nvSpPr>
          <p:cNvPr id="33849" name="Rectangle 57"/>
          <p:cNvSpPr>
            <a:spLocks noChangeArrowheads="1"/>
          </p:cNvSpPr>
          <p:nvPr/>
        </p:nvSpPr>
        <p:spPr bwMode="auto">
          <a:xfrm>
            <a:off x="1974850" y="1792288"/>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5</a:t>
            </a:r>
            <a:endParaRPr lang="en-US" sz="1600"/>
          </a:p>
        </p:txBody>
      </p:sp>
      <p:sp>
        <p:nvSpPr>
          <p:cNvPr id="33850" name="Rectangle 58"/>
          <p:cNvSpPr>
            <a:spLocks noChangeArrowheads="1"/>
          </p:cNvSpPr>
          <p:nvPr/>
        </p:nvSpPr>
        <p:spPr bwMode="auto">
          <a:xfrm>
            <a:off x="1974850" y="1109663"/>
            <a:ext cx="112713" cy="244475"/>
          </a:xfrm>
          <a:prstGeom prst="rect">
            <a:avLst/>
          </a:prstGeom>
          <a:noFill/>
          <a:ln w="9525">
            <a:noFill/>
            <a:miter lim="800000"/>
            <a:headEnd/>
            <a:tailEnd/>
          </a:ln>
        </p:spPr>
        <p:txBody>
          <a:bodyPr wrap="none" lIns="0" tIns="0" rIns="0" bIns="0">
            <a:spAutoFit/>
          </a:bodyPr>
          <a:lstStyle/>
          <a:p>
            <a:r>
              <a:rPr lang="en-US" sz="1600">
                <a:solidFill>
                  <a:srgbClr val="FFFFFF"/>
                </a:solidFill>
              </a:rPr>
              <a:t>6</a:t>
            </a:r>
            <a:endParaRPr lang="en-US" sz="1600"/>
          </a:p>
        </p:txBody>
      </p:sp>
      <p:sp>
        <p:nvSpPr>
          <p:cNvPr id="33851" name="Line 59"/>
          <p:cNvSpPr>
            <a:spLocks noChangeShapeType="1"/>
          </p:cNvSpPr>
          <p:nvPr/>
        </p:nvSpPr>
        <p:spPr bwMode="auto">
          <a:xfrm>
            <a:off x="5605463" y="4616450"/>
            <a:ext cx="239712" cy="0"/>
          </a:xfrm>
          <a:prstGeom prst="line">
            <a:avLst/>
          </a:prstGeom>
          <a:noFill/>
          <a:ln w="9525">
            <a:solidFill>
              <a:srgbClr val="808080"/>
            </a:solidFill>
            <a:round/>
            <a:headEnd/>
            <a:tailEnd/>
          </a:ln>
        </p:spPr>
        <p:txBody>
          <a:bodyPr/>
          <a:lstStyle/>
          <a:p>
            <a:endParaRPr lang="en-US"/>
          </a:p>
        </p:txBody>
      </p:sp>
      <p:sp>
        <p:nvSpPr>
          <p:cNvPr id="33852" name="Oval 60"/>
          <p:cNvSpPr>
            <a:spLocks noChangeArrowheads="1"/>
          </p:cNvSpPr>
          <p:nvPr/>
        </p:nvSpPr>
        <p:spPr bwMode="auto">
          <a:xfrm>
            <a:off x="5680075" y="4572000"/>
            <a:ext cx="87313" cy="87313"/>
          </a:xfrm>
          <a:prstGeom prst="ellipse">
            <a:avLst/>
          </a:prstGeom>
          <a:solidFill>
            <a:srgbClr val="808080"/>
          </a:solidFill>
          <a:ln w="9525">
            <a:solidFill>
              <a:srgbClr val="808080"/>
            </a:solidFill>
            <a:round/>
            <a:headEnd/>
            <a:tailEnd/>
          </a:ln>
        </p:spPr>
        <p:txBody>
          <a:bodyPr/>
          <a:lstStyle/>
          <a:p>
            <a:endParaRPr lang="en-US"/>
          </a:p>
        </p:txBody>
      </p:sp>
      <p:sp>
        <p:nvSpPr>
          <p:cNvPr id="33853" name="Rectangle 61"/>
          <p:cNvSpPr>
            <a:spLocks noChangeArrowheads="1"/>
          </p:cNvSpPr>
          <p:nvPr/>
        </p:nvSpPr>
        <p:spPr bwMode="auto">
          <a:xfrm>
            <a:off x="5878513" y="4535488"/>
            <a:ext cx="1390650" cy="212725"/>
          </a:xfrm>
          <a:prstGeom prst="rect">
            <a:avLst/>
          </a:prstGeom>
          <a:noFill/>
          <a:ln w="9525">
            <a:noFill/>
            <a:miter lim="800000"/>
            <a:headEnd/>
            <a:tailEnd/>
          </a:ln>
        </p:spPr>
        <p:txBody>
          <a:bodyPr wrap="none" lIns="0" tIns="0" rIns="0" bIns="0">
            <a:spAutoFit/>
          </a:bodyPr>
          <a:lstStyle/>
          <a:p>
            <a:r>
              <a:rPr lang="en-US" sz="1400">
                <a:solidFill>
                  <a:srgbClr val="FFFFFF"/>
                </a:solidFill>
              </a:rPr>
              <a:t>Baseline Average</a:t>
            </a:r>
            <a:endParaRPr lang="en-US" sz="1400"/>
          </a:p>
        </p:txBody>
      </p:sp>
      <p:sp>
        <p:nvSpPr>
          <p:cNvPr id="33854" name="Line 62"/>
          <p:cNvSpPr>
            <a:spLocks noChangeShapeType="1"/>
          </p:cNvSpPr>
          <p:nvPr/>
        </p:nvSpPr>
        <p:spPr bwMode="auto">
          <a:xfrm>
            <a:off x="5605463" y="4814888"/>
            <a:ext cx="239712" cy="0"/>
          </a:xfrm>
          <a:prstGeom prst="line">
            <a:avLst/>
          </a:prstGeom>
          <a:noFill/>
          <a:ln w="9525">
            <a:solidFill>
              <a:srgbClr val="800080"/>
            </a:solidFill>
            <a:round/>
            <a:headEnd/>
            <a:tailEnd/>
          </a:ln>
        </p:spPr>
        <p:txBody>
          <a:bodyPr/>
          <a:lstStyle/>
          <a:p>
            <a:endParaRPr lang="en-US"/>
          </a:p>
        </p:txBody>
      </p:sp>
      <p:sp>
        <p:nvSpPr>
          <p:cNvPr id="33855" name="Rectangle 63"/>
          <p:cNvSpPr>
            <a:spLocks noChangeArrowheads="1"/>
          </p:cNvSpPr>
          <p:nvPr/>
        </p:nvSpPr>
        <p:spPr bwMode="auto">
          <a:xfrm>
            <a:off x="5680075" y="4770438"/>
            <a:ext cx="87313" cy="87312"/>
          </a:xfrm>
          <a:prstGeom prst="rect">
            <a:avLst/>
          </a:prstGeom>
          <a:solidFill>
            <a:srgbClr val="800080"/>
          </a:solidFill>
          <a:ln w="9525">
            <a:solidFill>
              <a:srgbClr val="800080"/>
            </a:solidFill>
            <a:miter lim="800000"/>
            <a:headEnd/>
            <a:tailEnd/>
          </a:ln>
        </p:spPr>
        <p:txBody>
          <a:bodyPr/>
          <a:lstStyle/>
          <a:p>
            <a:endParaRPr lang="en-US"/>
          </a:p>
        </p:txBody>
      </p:sp>
      <p:sp>
        <p:nvSpPr>
          <p:cNvPr id="33856" name="Rectangle 64"/>
          <p:cNvSpPr>
            <a:spLocks noChangeArrowheads="1"/>
          </p:cNvSpPr>
          <p:nvPr/>
        </p:nvSpPr>
        <p:spPr bwMode="auto">
          <a:xfrm>
            <a:off x="5878513" y="4733925"/>
            <a:ext cx="1508125" cy="212725"/>
          </a:xfrm>
          <a:prstGeom prst="rect">
            <a:avLst/>
          </a:prstGeom>
          <a:noFill/>
          <a:ln w="9525">
            <a:noFill/>
            <a:miter lim="800000"/>
            <a:headEnd/>
            <a:tailEnd/>
          </a:ln>
        </p:spPr>
        <p:txBody>
          <a:bodyPr wrap="none" lIns="0" tIns="0" rIns="0" bIns="0">
            <a:spAutoFit/>
          </a:bodyPr>
          <a:lstStyle/>
          <a:p>
            <a:r>
              <a:rPr lang="en-US" sz="1400">
                <a:solidFill>
                  <a:srgbClr val="FFFFFF"/>
                </a:solidFill>
              </a:rPr>
              <a:t>Challenge Average</a:t>
            </a:r>
            <a:endParaRPr lang="en-US" sz="1400"/>
          </a:p>
        </p:txBody>
      </p:sp>
      <p:sp>
        <p:nvSpPr>
          <p:cNvPr id="33857" name="Line 65"/>
          <p:cNvSpPr>
            <a:spLocks noChangeShapeType="1"/>
          </p:cNvSpPr>
          <p:nvPr/>
        </p:nvSpPr>
        <p:spPr bwMode="auto">
          <a:xfrm>
            <a:off x="5605463" y="5013325"/>
            <a:ext cx="239712" cy="0"/>
          </a:xfrm>
          <a:prstGeom prst="line">
            <a:avLst/>
          </a:prstGeom>
          <a:noFill/>
          <a:ln w="9525">
            <a:solidFill>
              <a:srgbClr val="CC99FF"/>
            </a:solidFill>
            <a:round/>
            <a:headEnd/>
            <a:tailEnd/>
          </a:ln>
        </p:spPr>
        <p:txBody>
          <a:bodyPr/>
          <a:lstStyle/>
          <a:p>
            <a:endParaRPr lang="en-US"/>
          </a:p>
        </p:txBody>
      </p:sp>
      <p:sp>
        <p:nvSpPr>
          <p:cNvPr id="33858" name="Freeform 66"/>
          <p:cNvSpPr>
            <a:spLocks/>
          </p:cNvSpPr>
          <p:nvPr/>
        </p:nvSpPr>
        <p:spPr bwMode="auto">
          <a:xfrm>
            <a:off x="5680075" y="4968875"/>
            <a:ext cx="87313" cy="88900"/>
          </a:xfrm>
          <a:custGeom>
            <a:avLst/>
            <a:gdLst/>
            <a:ahLst/>
            <a:cxnLst>
              <a:cxn ang="0">
                <a:pos x="28" y="0"/>
              </a:cxn>
              <a:cxn ang="0">
                <a:pos x="55" y="28"/>
              </a:cxn>
              <a:cxn ang="0">
                <a:pos x="28" y="56"/>
              </a:cxn>
              <a:cxn ang="0">
                <a:pos x="0" y="28"/>
              </a:cxn>
              <a:cxn ang="0">
                <a:pos x="28" y="0"/>
              </a:cxn>
            </a:cxnLst>
            <a:rect l="0" t="0" r="r" b="b"/>
            <a:pathLst>
              <a:path w="55" h="56">
                <a:moveTo>
                  <a:pt x="28" y="0"/>
                </a:moveTo>
                <a:lnTo>
                  <a:pt x="55" y="28"/>
                </a:lnTo>
                <a:lnTo>
                  <a:pt x="28" y="56"/>
                </a:lnTo>
                <a:lnTo>
                  <a:pt x="0" y="28"/>
                </a:lnTo>
                <a:lnTo>
                  <a:pt x="28" y="0"/>
                </a:lnTo>
                <a:close/>
              </a:path>
            </a:pathLst>
          </a:custGeom>
          <a:solidFill>
            <a:srgbClr val="CC99FF"/>
          </a:solidFill>
          <a:ln w="9525">
            <a:solidFill>
              <a:srgbClr val="CC99FF"/>
            </a:solidFill>
            <a:prstDash val="solid"/>
            <a:round/>
            <a:headEnd/>
            <a:tailEnd/>
          </a:ln>
        </p:spPr>
        <p:txBody>
          <a:bodyPr/>
          <a:lstStyle/>
          <a:p>
            <a:endParaRPr lang="en-US"/>
          </a:p>
        </p:txBody>
      </p:sp>
      <p:sp>
        <p:nvSpPr>
          <p:cNvPr id="33859" name="Rectangle 67"/>
          <p:cNvSpPr>
            <a:spLocks noChangeArrowheads="1"/>
          </p:cNvSpPr>
          <p:nvPr/>
        </p:nvSpPr>
        <p:spPr bwMode="auto">
          <a:xfrm>
            <a:off x="5878513" y="4932363"/>
            <a:ext cx="838200" cy="212725"/>
          </a:xfrm>
          <a:prstGeom prst="rect">
            <a:avLst/>
          </a:prstGeom>
          <a:noFill/>
          <a:ln w="9525">
            <a:noFill/>
            <a:miter lim="800000"/>
            <a:headEnd/>
            <a:tailEnd/>
          </a:ln>
        </p:spPr>
        <p:txBody>
          <a:bodyPr wrap="none" lIns="0" tIns="0" rIns="0" bIns="0">
            <a:spAutoFit/>
          </a:bodyPr>
          <a:lstStyle/>
          <a:p>
            <a:r>
              <a:rPr lang="en-US" sz="1400">
                <a:solidFill>
                  <a:srgbClr val="FFFFFF"/>
                </a:solidFill>
              </a:rPr>
              <a:t>SKF38393</a:t>
            </a:r>
            <a:endParaRPr lang="en-US" sz="1400"/>
          </a:p>
        </p:txBody>
      </p:sp>
      <p:cxnSp>
        <p:nvCxnSpPr>
          <p:cNvPr id="102" name="Straight Connector 101"/>
          <p:cNvCxnSpPr/>
          <p:nvPr/>
        </p:nvCxnSpPr>
        <p:spPr>
          <a:xfrm>
            <a:off x="152400" y="8763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66" name="Rectangle 9"/>
          <p:cNvSpPr>
            <a:spLocks noChangeArrowheads="1"/>
          </p:cNvSpPr>
          <p:nvPr/>
        </p:nvSpPr>
        <p:spPr bwMode="auto">
          <a:xfrm>
            <a:off x="152400" y="5999163"/>
            <a:ext cx="8991600" cy="646331"/>
          </a:xfrm>
          <a:prstGeom prst="rect">
            <a:avLst/>
          </a:prstGeom>
          <a:noFill/>
          <a:ln w="9525">
            <a:noFill/>
            <a:miter lim="800000"/>
            <a:headEnd/>
            <a:tailEnd/>
          </a:ln>
          <a:effectLst/>
        </p:spPr>
        <p:txBody>
          <a:bodyPr>
            <a:spAutoFit/>
          </a:bodyPr>
          <a:lstStyle/>
          <a:p>
            <a:pPr>
              <a:spcBef>
                <a:spcPct val="50000"/>
              </a:spcBef>
            </a:pPr>
            <a:r>
              <a:rPr lang="en-US" sz="1200" dirty="0" smtClean="0">
                <a:solidFill>
                  <a:schemeClr val="bg1"/>
                </a:solidFill>
              </a:rPr>
              <a:t>Under </a:t>
            </a:r>
            <a:r>
              <a:rPr lang="en-US" sz="1200" dirty="0">
                <a:solidFill>
                  <a:schemeClr val="bg1"/>
                </a:solidFill>
              </a:rPr>
              <a:t>increased memory load, </a:t>
            </a:r>
            <a:r>
              <a:rPr lang="en-US" sz="1200" dirty="0" smtClean="0">
                <a:solidFill>
                  <a:schemeClr val="bg1"/>
                </a:solidFill>
              </a:rPr>
              <a:t>aged </a:t>
            </a:r>
            <a:r>
              <a:rPr lang="en-US" sz="1200" dirty="0">
                <a:solidFill>
                  <a:schemeClr val="bg1"/>
                </a:solidFill>
              </a:rPr>
              <a:t>animals exhibited significantly more errors at both short and long </a:t>
            </a:r>
            <a:r>
              <a:rPr lang="en-US" sz="1200" dirty="0" smtClean="0">
                <a:solidFill>
                  <a:schemeClr val="bg1"/>
                </a:solidFill>
              </a:rPr>
              <a:t>delays but this was ameliorated by pretreatment with SKF38393. 2-way </a:t>
            </a:r>
            <a:r>
              <a:rPr lang="en-US" sz="1200" dirty="0">
                <a:solidFill>
                  <a:schemeClr val="bg1"/>
                </a:solidFill>
              </a:rPr>
              <a:t>ANOVA revealed a main effect of Delay F[1,8] = </a:t>
            </a:r>
            <a:r>
              <a:rPr lang="en-US" sz="1200" dirty="0" smtClean="0">
                <a:solidFill>
                  <a:schemeClr val="bg1"/>
                </a:solidFill>
              </a:rPr>
              <a:t>66.175; </a:t>
            </a:r>
            <a:r>
              <a:rPr lang="en-US" sz="1200" dirty="0">
                <a:solidFill>
                  <a:schemeClr val="bg1"/>
                </a:solidFill>
              </a:rPr>
              <a:t>p &lt; 0.001, </a:t>
            </a:r>
            <a:r>
              <a:rPr lang="en-US" sz="1200" dirty="0" smtClean="0">
                <a:solidFill>
                  <a:schemeClr val="bg1"/>
                </a:solidFill>
              </a:rPr>
              <a:t>and a </a:t>
            </a:r>
            <a:r>
              <a:rPr lang="en-US" sz="1200" dirty="0">
                <a:solidFill>
                  <a:schemeClr val="bg1"/>
                </a:solidFill>
              </a:rPr>
              <a:t>main effect of </a:t>
            </a:r>
            <a:r>
              <a:rPr lang="en-US" sz="1200" dirty="0" smtClean="0">
                <a:solidFill>
                  <a:schemeClr val="bg1"/>
                </a:solidFill>
              </a:rPr>
              <a:t>Treatment  condition F[1</a:t>
            </a:r>
            <a:r>
              <a:rPr lang="en-US" sz="1200" dirty="0">
                <a:solidFill>
                  <a:schemeClr val="bg1"/>
                </a:solidFill>
              </a:rPr>
              <a:t>, 8] = </a:t>
            </a:r>
            <a:r>
              <a:rPr lang="en-US" sz="1200" dirty="0" smtClean="0">
                <a:solidFill>
                  <a:schemeClr val="bg1"/>
                </a:solidFill>
              </a:rPr>
              <a:t>34.018; </a:t>
            </a:r>
            <a:r>
              <a:rPr lang="en-US" sz="1200" dirty="0">
                <a:solidFill>
                  <a:schemeClr val="bg1"/>
                </a:solidFill>
              </a:rPr>
              <a:t>p &lt; 0.001, but there was </a:t>
            </a:r>
            <a:r>
              <a:rPr lang="en-US" sz="1200" dirty="0" smtClean="0">
                <a:solidFill>
                  <a:schemeClr val="bg1"/>
                </a:solidFill>
              </a:rPr>
              <a:t>no </a:t>
            </a:r>
            <a:r>
              <a:rPr lang="en-US" sz="1200" dirty="0">
                <a:solidFill>
                  <a:schemeClr val="bg1"/>
                </a:solidFill>
              </a:rPr>
              <a:t>significant interaction </a:t>
            </a:r>
            <a:r>
              <a:rPr lang="en-US" sz="1200" dirty="0" smtClean="0">
                <a:solidFill>
                  <a:schemeClr val="bg1"/>
                </a:solidFill>
              </a:rPr>
              <a:t>between Delay </a:t>
            </a:r>
            <a:r>
              <a:rPr lang="en-US" sz="1200" dirty="0">
                <a:solidFill>
                  <a:schemeClr val="bg1"/>
                </a:solidFill>
              </a:rPr>
              <a:t>* </a:t>
            </a:r>
            <a:r>
              <a:rPr lang="en-US" sz="1200" dirty="0" smtClean="0">
                <a:solidFill>
                  <a:schemeClr val="bg1"/>
                </a:solidFill>
              </a:rPr>
              <a:t>Condition </a:t>
            </a:r>
            <a:r>
              <a:rPr lang="en-US" sz="1200" dirty="0">
                <a:solidFill>
                  <a:schemeClr val="bg1"/>
                </a:solidFill>
              </a:rPr>
              <a:t>F [1,8] = </a:t>
            </a:r>
            <a:r>
              <a:rPr lang="en-US" sz="1200" dirty="0" smtClean="0">
                <a:solidFill>
                  <a:schemeClr val="bg1"/>
                </a:solidFill>
              </a:rPr>
              <a:t>0.509; </a:t>
            </a:r>
            <a:r>
              <a:rPr lang="en-US" sz="1200" dirty="0">
                <a:solidFill>
                  <a:schemeClr val="bg1"/>
                </a:solidFill>
              </a:rPr>
              <a:t>p = </a:t>
            </a:r>
            <a:r>
              <a:rPr lang="en-US" sz="1200" dirty="0" smtClean="0">
                <a:solidFill>
                  <a:schemeClr val="bg1"/>
                </a:solidFill>
              </a:rPr>
              <a:t>0.610.</a:t>
            </a:r>
            <a:endParaRPr lang="en-US" sz="1200" dirty="0">
              <a:solidFill>
                <a:schemeClr val="bg1"/>
              </a:solidFill>
            </a:endParaRPr>
          </a:p>
        </p:txBody>
      </p:sp>
      <p:sp>
        <p:nvSpPr>
          <p:cNvPr id="67" name="Rectangle 54"/>
          <p:cNvSpPr>
            <a:spLocks noChangeArrowheads="1"/>
          </p:cNvSpPr>
          <p:nvPr/>
        </p:nvSpPr>
        <p:spPr bwMode="auto">
          <a:xfrm>
            <a:off x="3567900" y="663562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Graham\My Documents\Stacy\Pfizer\Castner 2012 Poster Draft 1 revised version 3\Slide13.EMF"/>
          <p:cNvPicPr>
            <a:picLocks noChangeAspect="1" noChangeArrowheads="1"/>
          </p:cNvPicPr>
          <p:nvPr/>
        </p:nvPicPr>
        <p:blipFill>
          <a:blip r:embed="rId2" cstate="print"/>
          <a:srcRect/>
          <a:stretch>
            <a:fillRect/>
          </a:stretch>
        </p:blipFill>
        <p:spPr bwMode="auto">
          <a:xfrm>
            <a:off x="0" y="0"/>
            <a:ext cx="9142413" cy="6856413"/>
          </a:xfrm>
          <a:prstGeom prst="rect">
            <a:avLst/>
          </a:prstGeom>
          <a:noFill/>
        </p:spPr>
      </p:pic>
      <p:sp>
        <p:nvSpPr>
          <p:cNvPr id="3" name="Rectangle 54"/>
          <p:cNvSpPr>
            <a:spLocks noChangeArrowheads="1"/>
          </p:cNvSpPr>
          <p:nvPr/>
        </p:nvSpPr>
        <p:spPr bwMode="auto">
          <a:xfrm>
            <a:off x="3912275" y="6635625"/>
            <a:ext cx="5248553" cy="261610"/>
          </a:xfrm>
          <a:prstGeom prst="rect">
            <a:avLst/>
          </a:prstGeom>
          <a:noFill/>
          <a:ln w="9525">
            <a:noFill/>
            <a:miter lim="800000"/>
            <a:headEnd/>
            <a:tailEnd/>
          </a:ln>
        </p:spPr>
        <p:txBody>
          <a:bodyPr wrap="none">
            <a:spAutoFit/>
          </a:bodyPr>
          <a:lstStyle/>
          <a:p>
            <a:r>
              <a:rPr lang="en-US" sz="1100" dirty="0" smtClean="0">
                <a:solidFill>
                  <a:srgbClr val="CC99FF"/>
                </a:solidFill>
              </a:rPr>
              <a:t>Castner et al. (2011) </a:t>
            </a:r>
            <a:r>
              <a:rPr lang="en-US" sz="1100" dirty="0" err="1" smtClean="0">
                <a:solidFill>
                  <a:srgbClr val="CC99FF"/>
                </a:solidFill>
              </a:rPr>
              <a:t>SFN</a:t>
            </a:r>
            <a:r>
              <a:rPr lang="en-US" sz="1100" dirty="0" smtClean="0">
                <a:solidFill>
                  <a:srgbClr val="CC99FF"/>
                </a:solidFill>
              </a:rPr>
              <a:t> Abstracts, Manuscript in preparation for </a:t>
            </a:r>
            <a:r>
              <a:rPr lang="en-US" sz="1100" dirty="0" err="1" smtClean="0">
                <a:solidFill>
                  <a:srgbClr val="CC99FF"/>
                </a:solidFill>
              </a:rPr>
              <a:t>Biol</a:t>
            </a:r>
            <a:r>
              <a:rPr lang="en-US" sz="1100" dirty="0" smtClean="0">
                <a:solidFill>
                  <a:srgbClr val="CC99FF"/>
                </a:solidFill>
              </a:rPr>
              <a:t> Psychiatry</a:t>
            </a:r>
            <a:endParaRPr lang="en-US" sz="1100" dirty="0">
              <a:solidFill>
                <a:srgbClr val="CC99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152400" y="6096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3078" name="TextBox 3"/>
          <p:cNvSpPr txBox="1">
            <a:spLocks noChangeArrowheads="1"/>
          </p:cNvSpPr>
          <p:nvPr/>
        </p:nvSpPr>
        <p:spPr bwMode="auto">
          <a:xfrm>
            <a:off x="152400" y="24825"/>
            <a:ext cx="5864682" cy="584775"/>
          </a:xfrm>
          <a:prstGeom prst="rect">
            <a:avLst/>
          </a:prstGeom>
          <a:noFill/>
          <a:ln w="9525">
            <a:noFill/>
            <a:miter lim="800000"/>
            <a:headEnd/>
            <a:tailEnd/>
          </a:ln>
        </p:spPr>
        <p:txBody>
          <a:bodyPr wrap="none">
            <a:spAutoFit/>
          </a:bodyPr>
          <a:lstStyle/>
          <a:p>
            <a:r>
              <a:rPr lang="en-US" sz="3200" i="1" dirty="0">
                <a:solidFill>
                  <a:srgbClr val="FF99FF"/>
                </a:solidFill>
                <a:latin typeface="Times New Roman" pitchFamily="18" charset="0"/>
                <a:cs typeface="Times New Roman" pitchFamily="18" charset="0"/>
              </a:rPr>
              <a:t>The Memory Load Model in Aging</a:t>
            </a:r>
          </a:p>
        </p:txBody>
      </p:sp>
      <p:sp>
        <p:nvSpPr>
          <p:cNvPr id="3080" name="TextBox 6"/>
          <p:cNvSpPr txBox="1">
            <a:spLocks noChangeArrowheads="1"/>
          </p:cNvSpPr>
          <p:nvPr/>
        </p:nvSpPr>
        <p:spPr bwMode="auto">
          <a:xfrm>
            <a:off x="152400" y="723900"/>
            <a:ext cx="8763000" cy="6134100"/>
          </a:xfrm>
          <a:prstGeom prst="rect">
            <a:avLst/>
          </a:prstGeom>
          <a:noFill/>
          <a:ln w="9525">
            <a:noFill/>
            <a:miter lim="800000"/>
            <a:headEnd/>
            <a:tailEnd/>
          </a:ln>
        </p:spPr>
        <p:txBody>
          <a:bodyPr>
            <a:spAutoFit/>
          </a:bodyPr>
          <a:lstStyle/>
          <a:p>
            <a:r>
              <a:rPr lang="en-US" dirty="0">
                <a:solidFill>
                  <a:schemeClr val="bg1"/>
                </a:solidFill>
                <a:latin typeface="Calibri" pitchFamily="34" charset="0"/>
              </a:rPr>
              <a:t>Using a manipulation of the spatial delayed response task</a:t>
            </a:r>
          </a:p>
          <a:p>
            <a:r>
              <a:rPr lang="en-US" dirty="0">
                <a:solidFill>
                  <a:schemeClr val="bg1"/>
                </a:solidFill>
                <a:latin typeface="Calibri" pitchFamily="34" charset="0"/>
              </a:rPr>
              <a:t>incorporating a high memory load, we rendered performance</a:t>
            </a:r>
          </a:p>
          <a:p>
            <a:r>
              <a:rPr lang="en-US" dirty="0">
                <a:solidFill>
                  <a:schemeClr val="bg1"/>
                </a:solidFill>
                <a:latin typeface="Calibri" pitchFamily="34" charset="0"/>
              </a:rPr>
              <a:t>more sensitive to cognitive enhancement generally and better suited</a:t>
            </a:r>
          </a:p>
          <a:p>
            <a:r>
              <a:rPr lang="en-US" dirty="0">
                <a:solidFill>
                  <a:schemeClr val="bg1"/>
                </a:solidFill>
                <a:latin typeface="Calibri" pitchFamily="34" charset="0"/>
              </a:rPr>
              <a:t>to revealing such enhancement specifically in aged animals.</a:t>
            </a:r>
          </a:p>
          <a:p>
            <a:r>
              <a:rPr lang="en-US" dirty="0">
                <a:solidFill>
                  <a:schemeClr val="bg1"/>
                </a:solidFill>
                <a:latin typeface="Calibri" pitchFamily="34" charset="0"/>
              </a:rPr>
              <a:t>By increasing the number of wells to be selected from, and</a:t>
            </a:r>
          </a:p>
          <a:p>
            <a:r>
              <a:rPr lang="en-US" dirty="0">
                <a:solidFill>
                  <a:schemeClr val="bg1"/>
                </a:solidFill>
                <a:latin typeface="Calibri" pitchFamily="34" charset="0"/>
              </a:rPr>
              <a:t>increasing the length of the delays used, we have generated a</a:t>
            </a:r>
          </a:p>
          <a:p>
            <a:r>
              <a:rPr lang="en-US" dirty="0">
                <a:solidFill>
                  <a:schemeClr val="bg1"/>
                </a:solidFill>
                <a:latin typeface="Calibri" pitchFamily="34" charset="0"/>
              </a:rPr>
              <a:t>cognitive challenge in which the combined strength and spatial</a:t>
            </a:r>
          </a:p>
          <a:p>
            <a:r>
              <a:rPr lang="en-US" dirty="0">
                <a:solidFill>
                  <a:schemeClr val="bg1"/>
                </a:solidFill>
                <a:latin typeface="Calibri" pitchFamily="34" charset="0"/>
              </a:rPr>
              <a:t>resolution of neural representation can be tested. The effects of</a:t>
            </a:r>
          </a:p>
          <a:p>
            <a:r>
              <a:rPr lang="en-US" dirty="0">
                <a:solidFill>
                  <a:schemeClr val="bg1"/>
                </a:solidFill>
                <a:latin typeface="Calibri" pitchFamily="34" charset="0"/>
              </a:rPr>
              <a:t>such a challenge on performance of monkeys in delayed match to</a:t>
            </a:r>
          </a:p>
          <a:p>
            <a:r>
              <a:rPr lang="en-US" dirty="0">
                <a:solidFill>
                  <a:schemeClr val="bg1"/>
                </a:solidFill>
                <a:latin typeface="Calibri" pitchFamily="34" charset="0"/>
              </a:rPr>
              <a:t>sample has been previously revealed by </a:t>
            </a:r>
            <a:r>
              <a:rPr lang="en-US" dirty="0" err="1">
                <a:solidFill>
                  <a:schemeClr val="bg1"/>
                </a:solidFill>
                <a:latin typeface="Calibri" pitchFamily="34" charset="0"/>
              </a:rPr>
              <a:t>Hampson</a:t>
            </a:r>
            <a:r>
              <a:rPr lang="en-US" dirty="0">
                <a:solidFill>
                  <a:schemeClr val="bg1"/>
                </a:solidFill>
                <a:latin typeface="Calibri" pitchFamily="34" charset="0"/>
              </a:rPr>
              <a:t> et al. (2009;</a:t>
            </a:r>
          </a:p>
          <a:p>
            <a:r>
              <a:rPr lang="en-US" dirty="0">
                <a:solidFill>
                  <a:schemeClr val="bg1"/>
                </a:solidFill>
                <a:latin typeface="Calibri" pitchFamily="34" charset="0"/>
              </a:rPr>
              <a:t>bottom panel).</a:t>
            </a:r>
          </a:p>
          <a:p>
            <a:endParaRPr lang="en-US" dirty="0">
              <a:solidFill>
                <a:schemeClr val="bg1"/>
              </a:solidFill>
              <a:latin typeface="Calibri" pitchFamily="34" charset="0"/>
            </a:endParaRPr>
          </a:p>
          <a:p>
            <a:r>
              <a:rPr lang="en-US" dirty="0">
                <a:solidFill>
                  <a:schemeClr val="bg1"/>
                </a:solidFill>
                <a:latin typeface="Calibri" pitchFamily="34" charset="0"/>
              </a:rPr>
              <a:t>In human studies, the deficits evident with such an increase in load</a:t>
            </a:r>
          </a:p>
          <a:p>
            <a:r>
              <a:rPr lang="en-US" dirty="0">
                <a:solidFill>
                  <a:schemeClr val="bg1"/>
                </a:solidFill>
                <a:latin typeface="Calibri" pitchFamily="34" charset="0"/>
              </a:rPr>
              <a:t>appear to </a:t>
            </a:r>
            <a:r>
              <a:rPr lang="en-US" dirty="0" err="1">
                <a:solidFill>
                  <a:schemeClr val="bg1"/>
                </a:solidFill>
                <a:latin typeface="Calibri" pitchFamily="34" charset="0"/>
              </a:rPr>
              <a:t>covary</a:t>
            </a:r>
            <a:r>
              <a:rPr lang="en-US" dirty="0">
                <a:solidFill>
                  <a:schemeClr val="bg1"/>
                </a:solidFill>
                <a:latin typeface="Calibri" pitchFamily="34" charset="0"/>
              </a:rPr>
              <a:t> with the actual capacity of working memory.</a:t>
            </a:r>
          </a:p>
          <a:p>
            <a:r>
              <a:rPr lang="en-US" dirty="0">
                <a:solidFill>
                  <a:schemeClr val="bg1"/>
                </a:solidFill>
                <a:latin typeface="Calibri" pitchFamily="34" charset="0"/>
              </a:rPr>
              <a:t>This challenge is also sensitive to aging.  In a 2-stage version</a:t>
            </a:r>
          </a:p>
          <a:p>
            <a:r>
              <a:rPr lang="en-US" dirty="0">
                <a:solidFill>
                  <a:schemeClr val="bg1"/>
                </a:solidFill>
                <a:latin typeface="Calibri" pitchFamily="34" charset="0"/>
              </a:rPr>
              <a:t>of the self-ordered spatial search task,  </a:t>
            </a:r>
            <a:r>
              <a:rPr lang="en-US" dirty="0" err="1">
                <a:solidFill>
                  <a:schemeClr val="bg1"/>
                </a:solidFill>
                <a:latin typeface="Calibri" pitchFamily="34" charset="0"/>
              </a:rPr>
              <a:t>Nagahara</a:t>
            </a:r>
            <a:r>
              <a:rPr lang="en-US" dirty="0">
                <a:solidFill>
                  <a:schemeClr val="bg1"/>
                </a:solidFill>
                <a:latin typeface="Calibri" pitchFamily="34" charset="0"/>
              </a:rPr>
              <a:t> et al. (2010)</a:t>
            </a:r>
          </a:p>
          <a:p>
            <a:r>
              <a:rPr lang="en-US" dirty="0">
                <a:solidFill>
                  <a:schemeClr val="bg1"/>
                </a:solidFill>
                <a:latin typeface="Calibri" pitchFamily="34" charset="0"/>
              </a:rPr>
              <a:t>demonstrated a significant impairment  in aged monkeys (top</a:t>
            </a:r>
          </a:p>
          <a:p>
            <a:r>
              <a:rPr lang="en-US" dirty="0">
                <a:solidFill>
                  <a:schemeClr val="bg1"/>
                </a:solidFill>
                <a:latin typeface="Calibri" pitchFamily="34" charset="0"/>
              </a:rPr>
              <a:t>panel). Given that D1 agonists have been shown</a:t>
            </a:r>
          </a:p>
          <a:p>
            <a:r>
              <a:rPr lang="en-US" dirty="0">
                <a:solidFill>
                  <a:schemeClr val="bg1"/>
                </a:solidFill>
                <a:latin typeface="Calibri" pitchFamily="34" charset="0"/>
              </a:rPr>
              <a:t>to improve working memory in aged </a:t>
            </a:r>
            <a:r>
              <a:rPr lang="en-US" dirty="0" smtClean="0">
                <a:solidFill>
                  <a:schemeClr val="bg1"/>
                </a:solidFill>
                <a:latin typeface="Calibri" pitchFamily="34" charset="0"/>
              </a:rPr>
              <a:t>monkeys </a:t>
            </a:r>
            <a:r>
              <a:rPr lang="en-US" dirty="0">
                <a:solidFill>
                  <a:schemeClr val="bg1"/>
                </a:solidFill>
                <a:latin typeface="Calibri" pitchFamily="34" charset="0"/>
              </a:rPr>
              <a:t>(Castner and</a:t>
            </a:r>
          </a:p>
          <a:p>
            <a:r>
              <a:rPr lang="en-US" dirty="0">
                <a:solidFill>
                  <a:schemeClr val="bg1"/>
                </a:solidFill>
                <a:latin typeface="Calibri" pitchFamily="34" charset="0"/>
              </a:rPr>
              <a:t>Goldman-</a:t>
            </a:r>
            <a:r>
              <a:rPr lang="en-US" dirty="0" err="1">
                <a:solidFill>
                  <a:schemeClr val="bg1"/>
                </a:solidFill>
                <a:latin typeface="Calibri" pitchFamily="34" charset="0"/>
              </a:rPr>
              <a:t>Rakic</a:t>
            </a:r>
            <a:r>
              <a:rPr lang="en-US" dirty="0">
                <a:solidFill>
                  <a:schemeClr val="bg1"/>
                </a:solidFill>
                <a:latin typeface="Calibri" pitchFamily="34" charset="0"/>
              </a:rPr>
              <a:t>, 2004), we have now tested this model on a</a:t>
            </a:r>
          </a:p>
          <a:p>
            <a:r>
              <a:rPr lang="en-US" dirty="0">
                <a:solidFill>
                  <a:schemeClr val="bg1"/>
                </a:solidFill>
                <a:latin typeface="Calibri" pitchFamily="34" charset="0"/>
              </a:rPr>
              <a:t>group of adult and aged animals and used it to investigate</a:t>
            </a:r>
          </a:p>
          <a:p>
            <a:r>
              <a:rPr lang="en-US" dirty="0">
                <a:solidFill>
                  <a:schemeClr val="bg1"/>
                </a:solidFill>
                <a:latin typeface="Calibri" pitchFamily="34" charset="0"/>
              </a:rPr>
              <a:t> the selective effects of a D1 agonist on performance.</a:t>
            </a:r>
          </a:p>
        </p:txBody>
      </p:sp>
      <p:pic>
        <p:nvPicPr>
          <p:cNvPr id="3081" name="Picture 7"/>
          <p:cNvPicPr>
            <a:picLocks noChangeAspect="1" noChangeArrowheads="1"/>
          </p:cNvPicPr>
          <p:nvPr/>
        </p:nvPicPr>
        <p:blipFill>
          <a:blip r:embed="rId3" cstate="print"/>
          <a:srcRect/>
          <a:stretch>
            <a:fillRect/>
          </a:stretch>
        </p:blipFill>
        <p:spPr bwMode="auto">
          <a:xfrm>
            <a:off x="6859588" y="1066800"/>
            <a:ext cx="2132012" cy="2743200"/>
          </a:xfrm>
          <a:prstGeom prst="rect">
            <a:avLst/>
          </a:prstGeom>
          <a:noFill/>
          <a:ln w="57150" cmpd="thinThick">
            <a:solidFill>
              <a:srgbClr val="FF99FF"/>
            </a:solidFill>
            <a:miter lim="800000"/>
            <a:headEnd/>
            <a:tailEnd/>
          </a:ln>
        </p:spPr>
      </p:pic>
      <p:pic>
        <p:nvPicPr>
          <p:cNvPr id="3082" name="Picture 16"/>
          <p:cNvPicPr>
            <a:picLocks noChangeAspect="1" noChangeArrowheads="1"/>
          </p:cNvPicPr>
          <p:nvPr/>
        </p:nvPicPr>
        <p:blipFill>
          <a:blip r:embed="rId4" cstate="print"/>
          <a:srcRect/>
          <a:stretch>
            <a:fillRect/>
          </a:stretch>
        </p:blipFill>
        <p:spPr bwMode="auto">
          <a:xfrm>
            <a:off x="6096000" y="4419600"/>
            <a:ext cx="2938463" cy="1979613"/>
          </a:xfrm>
          <a:prstGeom prst="rect">
            <a:avLst/>
          </a:prstGeom>
          <a:noFill/>
          <a:ln w="57150" cmpd="thinThick">
            <a:solidFill>
              <a:srgbClr val="FF99FF"/>
            </a:solidFill>
            <a:miter lim="800000"/>
            <a:headEnd/>
            <a:tailEnd/>
          </a:ln>
        </p:spPr>
      </p:pic>
      <p:sp>
        <p:nvSpPr>
          <p:cNvPr id="3083" name="Rectangle 27"/>
          <p:cNvSpPr>
            <a:spLocks noChangeArrowheads="1"/>
          </p:cNvSpPr>
          <p:nvPr/>
        </p:nvSpPr>
        <p:spPr bwMode="auto">
          <a:xfrm>
            <a:off x="6616700" y="6400800"/>
            <a:ext cx="2641600" cy="461665"/>
          </a:xfrm>
          <a:prstGeom prst="rect">
            <a:avLst/>
          </a:prstGeom>
          <a:noFill/>
          <a:ln w="9525">
            <a:noFill/>
            <a:miter lim="800000"/>
            <a:headEnd/>
            <a:tailEnd/>
          </a:ln>
        </p:spPr>
        <p:txBody>
          <a:bodyPr>
            <a:spAutoFit/>
          </a:bodyPr>
          <a:lstStyle/>
          <a:p>
            <a:r>
              <a:rPr lang="en-US" sz="1200" i="1" dirty="0">
                <a:solidFill>
                  <a:srgbClr val="FF99FF"/>
                </a:solidFill>
                <a:latin typeface="Calibri" pitchFamily="34" charset="0"/>
              </a:rPr>
              <a:t>From: </a:t>
            </a:r>
            <a:r>
              <a:rPr lang="en-US" sz="1200" i="1" dirty="0" err="1">
                <a:solidFill>
                  <a:srgbClr val="FF99FF"/>
                </a:solidFill>
                <a:latin typeface="Calibri" pitchFamily="34" charset="0"/>
              </a:rPr>
              <a:t>Hampson</a:t>
            </a:r>
            <a:r>
              <a:rPr lang="en-US" sz="1200" i="1" dirty="0">
                <a:solidFill>
                  <a:srgbClr val="FF99FF"/>
                </a:solidFill>
                <a:latin typeface="Calibri" pitchFamily="34" charset="0"/>
              </a:rPr>
              <a:t> et al. (2009) Psychopharmacology .</a:t>
            </a:r>
          </a:p>
        </p:txBody>
      </p:sp>
      <p:sp>
        <p:nvSpPr>
          <p:cNvPr id="3084" name="Rectangle 28"/>
          <p:cNvSpPr>
            <a:spLocks noChangeArrowheads="1"/>
          </p:cNvSpPr>
          <p:nvPr/>
        </p:nvSpPr>
        <p:spPr bwMode="auto">
          <a:xfrm>
            <a:off x="6781800" y="3841750"/>
            <a:ext cx="2286000" cy="461665"/>
          </a:xfrm>
          <a:prstGeom prst="rect">
            <a:avLst/>
          </a:prstGeom>
          <a:noFill/>
          <a:ln w="9525">
            <a:noFill/>
            <a:miter lim="800000"/>
            <a:headEnd/>
            <a:tailEnd/>
          </a:ln>
        </p:spPr>
        <p:txBody>
          <a:bodyPr>
            <a:spAutoFit/>
          </a:bodyPr>
          <a:lstStyle/>
          <a:p>
            <a:r>
              <a:rPr lang="en-US" sz="1200" i="1" dirty="0">
                <a:solidFill>
                  <a:srgbClr val="FF99FF"/>
                </a:solidFill>
                <a:latin typeface="Calibri" pitchFamily="34" charset="0"/>
              </a:rPr>
              <a:t>From: </a:t>
            </a:r>
            <a:r>
              <a:rPr lang="en-US" sz="1200" i="1" dirty="0" err="1">
                <a:solidFill>
                  <a:srgbClr val="FF99FF"/>
                </a:solidFill>
                <a:latin typeface="Calibri" pitchFamily="34" charset="0"/>
              </a:rPr>
              <a:t>Nagahara</a:t>
            </a:r>
            <a:r>
              <a:rPr lang="en-US" sz="1200" i="1" dirty="0">
                <a:solidFill>
                  <a:srgbClr val="FF99FF"/>
                </a:solidFill>
                <a:latin typeface="Calibri" pitchFamily="34" charset="0"/>
              </a:rPr>
              <a:t> et al. (2010) Neurobiology of Aging</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229600" cy="1143000"/>
          </a:xfrm>
        </p:spPr>
        <p:txBody>
          <a:bodyPr>
            <a:normAutofit/>
          </a:bodyPr>
          <a:lstStyle/>
          <a:p>
            <a:pPr algn="l" eaLnBrk="1" hangingPunct="1"/>
            <a:r>
              <a:rPr lang="en-US" sz="3600" i="1" dirty="0" smtClean="0">
                <a:solidFill>
                  <a:srgbClr val="FF99FF"/>
                </a:solidFill>
                <a:latin typeface="Times New Roman" pitchFamily="18" charset="0"/>
              </a:rPr>
              <a:t>Methods</a:t>
            </a:r>
          </a:p>
        </p:txBody>
      </p:sp>
      <p:cxnSp>
        <p:nvCxnSpPr>
          <p:cNvPr id="6" name="Straight Connector 5"/>
          <p:cNvCxnSpPr/>
          <p:nvPr/>
        </p:nvCxnSpPr>
        <p:spPr>
          <a:xfrm>
            <a:off x="0" y="7620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4100" name="Rectangle 2"/>
          <p:cNvSpPr>
            <a:spLocks noChangeArrowheads="1"/>
          </p:cNvSpPr>
          <p:nvPr/>
        </p:nvSpPr>
        <p:spPr bwMode="auto">
          <a:xfrm>
            <a:off x="0" y="914400"/>
            <a:ext cx="9144000" cy="2895600"/>
          </a:xfrm>
          <a:prstGeom prst="rect">
            <a:avLst/>
          </a:prstGeom>
          <a:noFill/>
          <a:ln w="9525">
            <a:noFill/>
            <a:miter lim="800000"/>
            <a:headEnd/>
            <a:tailEnd/>
          </a:ln>
        </p:spPr>
        <p:txBody>
          <a:bodyPr/>
          <a:lstStyle/>
          <a:p>
            <a:pPr marL="342900" indent="-342900">
              <a:spcBef>
                <a:spcPct val="20000"/>
              </a:spcBef>
              <a:buClr>
                <a:srgbClr val="FF99FF"/>
              </a:buClr>
              <a:buSzPct val="115000"/>
              <a:buFont typeface="Wingdings" pitchFamily="2" charset="2"/>
              <a:buChar char="v"/>
            </a:pPr>
            <a:r>
              <a:rPr lang="en-US" sz="1400">
                <a:solidFill>
                  <a:schemeClr val="bg1"/>
                </a:solidFill>
              </a:rPr>
              <a:t>Rhesus monkeys (10 adults with an average age of 11.8 years and 9 aged animals (average = 22.1 years) were trained to stability on spatial delayed response with a mean ranging between 65 - 75 % correct with an SEM </a:t>
            </a:r>
            <a:r>
              <a:rPr lang="en-US" sz="1400">
                <a:solidFill>
                  <a:schemeClr val="bg1"/>
                </a:solidFill>
                <a:cs typeface="Arial" pitchFamily="34" charset="0"/>
              </a:rPr>
              <a:t>≤ 2.5 % correct</a:t>
            </a:r>
          </a:p>
          <a:p>
            <a:pPr marL="342900" indent="-342900">
              <a:buClr>
                <a:srgbClr val="FF0000"/>
              </a:buClr>
              <a:buSzPct val="115000"/>
              <a:buFont typeface="Wingdings" pitchFamily="2" charset="2"/>
              <a:buNone/>
            </a:pPr>
            <a:endParaRPr lang="en-US" sz="1400">
              <a:solidFill>
                <a:schemeClr val="bg1"/>
              </a:solidFill>
              <a:cs typeface="Arial" pitchFamily="34" charset="0"/>
            </a:endParaRPr>
          </a:p>
          <a:p>
            <a:pPr marL="342900" indent="-342900">
              <a:spcBef>
                <a:spcPct val="20000"/>
              </a:spcBef>
              <a:buClr>
                <a:srgbClr val="FF99FF"/>
              </a:buClr>
              <a:buSzPct val="115000"/>
              <a:buFont typeface="Wingdings" pitchFamily="2" charset="2"/>
              <a:buChar char="v"/>
            </a:pPr>
            <a:r>
              <a:rPr lang="en-US" sz="1400">
                <a:solidFill>
                  <a:schemeClr val="bg1"/>
                </a:solidFill>
                <a:cs typeface="Arial" pitchFamily="34" charset="0"/>
              </a:rPr>
              <a:t>Experiment 1:  A total of four “challenges” were conducted with each animal wherein memory load was increased by an increment in both the number of spatial locations to be remembered (+ 2 wells) and an increment in the length of delays utilized in the task (N + 1 sec). Seven or more consecutive test sessions of stability wherein performance was within the animals baseline range were required between memory load challenges. Thus, memory load challenges occurred on average at two week intervals so as not to overtrain the animals on the more difficult task.</a:t>
            </a:r>
          </a:p>
        </p:txBody>
      </p:sp>
      <p:pic>
        <p:nvPicPr>
          <p:cNvPr id="4101" name="Picture 4"/>
          <p:cNvPicPr>
            <a:picLocks noChangeAspect="1" noChangeArrowheads="1"/>
          </p:cNvPicPr>
          <p:nvPr/>
        </p:nvPicPr>
        <p:blipFill>
          <a:blip r:embed="rId3" cstate="print"/>
          <a:srcRect/>
          <a:stretch>
            <a:fillRect/>
          </a:stretch>
        </p:blipFill>
        <p:spPr bwMode="auto">
          <a:xfrm>
            <a:off x="3733800" y="3048000"/>
            <a:ext cx="5329238" cy="2667000"/>
          </a:xfrm>
          <a:prstGeom prst="rect">
            <a:avLst/>
          </a:prstGeom>
          <a:noFill/>
          <a:ln w="57150" cmpd="thinThick">
            <a:solidFill>
              <a:srgbClr val="FF99FF"/>
            </a:solidFill>
            <a:miter lim="800000"/>
            <a:headEnd/>
            <a:tailEnd/>
          </a:ln>
        </p:spPr>
      </p:pic>
      <p:sp>
        <p:nvSpPr>
          <p:cNvPr id="4102" name="TextBox 1"/>
          <p:cNvSpPr txBox="1">
            <a:spLocks noChangeArrowheads="1"/>
          </p:cNvSpPr>
          <p:nvPr/>
        </p:nvSpPr>
        <p:spPr bwMode="auto">
          <a:xfrm>
            <a:off x="0" y="3241675"/>
            <a:ext cx="3733800" cy="2462213"/>
          </a:xfrm>
          <a:prstGeom prst="rect">
            <a:avLst/>
          </a:prstGeom>
          <a:noFill/>
          <a:ln w="9525">
            <a:noFill/>
            <a:miter lim="800000"/>
            <a:headEnd/>
            <a:tailEnd/>
          </a:ln>
        </p:spPr>
        <p:txBody>
          <a:bodyPr>
            <a:spAutoFit/>
          </a:bodyPr>
          <a:lstStyle/>
          <a:p>
            <a:pPr marL="285750" indent="-285750">
              <a:buClr>
                <a:srgbClr val="FF99FF"/>
              </a:buClr>
              <a:buFont typeface="Wingdings" pitchFamily="2" charset="2"/>
              <a:buChar char="v"/>
            </a:pPr>
            <a:r>
              <a:rPr lang="en-US" sz="1400" dirty="0">
                <a:solidFill>
                  <a:schemeClr val="bg1"/>
                </a:solidFill>
              </a:rPr>
              <a:t>Experiment 2:  Animals in each age group were assigned to one of two groups.  One group received saline IM one hour prior to testing on challenge day 1, then 0.001 mg/kg SKF38393 IM one hour prior to testing on challenge day 2.  The second group received 0.001 mg/kg SKF38393 on challenge day 1 and saline IM on challenge day 2.  Challenge days had the same stability requirements as outlined above.  </a:t>
            </a:r>
          </a:p>
        </p:txBody>
      </p:sp>
      <p:sp>
        <p:nvSpPr>
          <p:cNvPr id="4103" name="Text Box 7"/>
          <p:cNvSpPr txBox="1">
            <a:spLocks noChangeArrowheads="1"/>
          </p:cNvSpPr>
          <p:nvPr/>
        </p:nvSpPr>
        <p:spPr bwMode="auto">
          <a:xfrm>
            <a:off x="3721100" y="5791200"/>
            <a:ext cx="5341938" cy="830997"/>
          </a:xfrm>
          <a:prstGeom prst="rect">
            <a:avLst/>
          </a:prstGeom>
          <a:noFill/>
          <a:ln w="38100">
            <a:noFill/>
            <a:miter lim="800000"/>
            <a:headEnd/>
            <a:tailEnd/>
          </a:ln>
        </p:spPr>
        <p:txBody>
          <a:bodyPr>
            <a:spAutoFit/>
          </a:bodyPr>
          <a:lstStyle/>
          <a:p>
            <a:pPr defTabSz="290513"/>
            <a:r>
              <a:rPr lang="en-US" sz="1200" dirty="0">
                <a:solidFill>
                  <a:srgbClr val="6699FF"/>
                </a:solidFill>
              </a:rPr>
              <a:t>(Above) </a:t>
            </a:r>
            <a:r>
              <a:rPr lang="en-US" sz="1200" dirty="0" smtClean="0">
                <a:solidFill>
                  <a:srgbClr val="6699FF"/>
                </a:solidFill>
              </a:rPr>
              <a:t>Measures </a:t>
            </a:r>
            <a:r>
              <a:rPr lang="en-US" sz="1200" dirty="0">
                <a:solidFill>
                  <a:srgbClr val="6699FF"/>
                </a:solidFill>
              </a:rPr>
              <a:t>the improvement/impairment of performance from a stable baseline of 65-75% correct with an SEM &lt; 2.5%. </a:t>
            </a:r>
            <a:r>
              <a:rPr lang="en-US" sz="1200" dirty="0">
                <a:solidFill>
                  <a:srgbClr val="6699FF"/>
                </a:solidFill>
                <a:cs typeface="Arial" pitchFamily="34" charset="0"/>
              </a:rPr>
              <a:t>Performance stability is achieved by increasing the number of spatially displaced wells and/or increasing the length of variable delays</a:t>
            </a:r>
          </a:p>
        </p:txBody>
      </p:sp>
      <p:sp>
        <p:nvSpPr>
          <p:cNvPr id="4104" name="Text Box 5"/>
          <p:cNvSpPr txBox="1">
            <a:spLocks noChangeArrowheads="1"/>
          </p:cNvSpPr>
          <p:nvPr/>
        </p:nvSpPr>
        <p:spPr bwMode="auto">
          <a:xfrm>
            <a:off x="7162800" y="6550025"/>
            <a:ext cx="1981200" cy="307975"/>
          </a:xfrm>
          <a:prstGeom prst="rect">
            <a:avLst/>
          </a:prstGeom>
          <a:noFill/>
          <a:ln w="9525">
            <a:noFill/>
            <a:miter lim="800000"/>
            <a:headEnd/>
            <a:tailEnd/>
          </a:ln>
        </p:spPr>
        <p:txBody>
          <a:bodyPr>
            <a:spAutoFit/>
          </a:bodyPr>
          <a:lstStyle/>
          <a:p>
            <a:pPr>
              <a:spcBef>
                <a:spcPct val="50000"/>
              </a:spcBef>
            </a:pPr>
            <a:r>
              <a:rPr lang="en-US" sz="1400" i="1">
                <a:solidFill>
                  <a:srgbClr val="6699FF"/>
                </a:solidFill>
                <a:latin typeface="Times New Roman" pitchFamily="18" charset="0"/>
                <a:cs typeface="Arial" pitchFamily="34" charset="0"/>
              </a:rPr>
              <a:t>From: Purves et al. 2001</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143000"/>
          </a:xfrm>
        </p:spPr>
        <p:txBody>
          <a:bodyPr>
            <a:normAutofit/>
          </a:bodyPr>
          <a:lstStyle/>
          <a:p>
            <a:pPr eaLnBrk="1" hangingPunct="1"/>
            <a:r>
              <a:rPr lang="en-US" sz="2400" i="1" dirty="0" smtClean="0">
                <a:solidFill>
                  <a:srgbClr val="FF99FF"/>
                </a:solidFill>
                <a:latin typeface="Times New Roman" pitchFamily="18" charset="0"/>
                <a:cs typeface="Times New Roman" pitchFamily="18" charset="0"/>
              </a:rPr>
              <a:t>Increasing Memory Load Markedly Impairs Spatial Working Memory In Both Adult and Aged Nonhuman Primates</a:t>
            </a:r>
          </a:p>
        </p:txBody>
      </p:sp>
      <p:cxnSp>
        <p:nvCxnSpPr>
          <p:cNvPr id="53" name="Straight Connector 52"/>
          <p:cNvCxnSpPr/>
          <p:nvPr/>
        </p:nvCxnSpPr>
        <p:spPr>
          <a:xfrm>
            <a:off x="152400" y="10668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5124" name="Rectangle 7"/>
          <p:cNvSpPr>
            <a:spLocks noChangeArrowheads="1"/>
          </p:cNvSpPr>
          <p:nvPr/>
        </p:nvSpPr>
        <p:spPr bwMode="auto">
          <a:xfrm rot="-5400000">
            <a:off x="-250031" y="3166269"/>
            <a:ext cx="1600200" cy="274638"/>
          </a:xfrm>
          <a:prstGeom prst="rect">
            <a:avLst/>
          </a:prstGeom>
          <a:noFill/>
          <a:ln w="9525">
            <a:noFill/>
            <a:miter lim="800000"/>
            <a:headEnd/>
            <a:tailEnd/>
          </a:ln>
        </p:spPr>
        <p:txBody>
          <a:bodyPr wrap="none" lIns="0" tIns="0" rIns="0" bIns="0">
            <a:spAutoFit/>
          </a:bodyPr>
          <a:lstStyle/>
          <a:p>
            <a:r>
              <a:rPr lang="en-US">
                <a:solidFill>
                  <a:schemeClr val="bg1"/>
                </a:solidFill>
              </a:rPr>
              <a:t>Percent Correct</a:t>
            </a:r>
          </a:p>
        </p:txBody>
      </p:sp>
      <p:sp>
        <p:nvSpPr>
          <p:cNvPr id="5154" name="Rectangle 6"/>
          <p:cNvSpPr>
            <a:spLocks noChangeArrowheads="1"/>
          </p:cNvSpPr>
          <p:nvPr/>
        </p:nvSpPr>
        <p:spPr bwMode="auto">
          <a:xfrm>
            <a:off x="1698625" y="1568450"/>
            <a:ext cx="520700" cy="274638"/>
          </a:xfrm>
          <a:prstGeom prst="rect">
            <a:avLst/>
          </a:prstGeom>
          <a:noFill/>
          <a:ln w="9525">
            <a:noFill/>
            <a:miter lim="800000"/>
            <a:headEnd/>
            <a:tailEnd/>
          </a:ln>
        </p:spPr>
        <p:txBody>
          <a:bodyPr wrap="none" lIns="0" tIns="0" rIns="0" bIns="0">
            <a:spAutoFit/>
          </a:bodyPr>
          <a:lstStyle/>
          <a:p>
            <a:r>
              <a:rPr lang="en-US">
                <a:solidFill>
                  <a:schemeClr val="bg1"/>
                </a:solidFill>
              </a:rPr>
              <a:t>Adult</a:t>
            </a:r>
          </a:p>
        </p:txBody>
      </p:sp>
      <p:sp>
        <p:nvSpPr>
          <p:cNvPr id="5155" name="Line 76"/>
          <p:cNvSpPr>
            <a:spLocks noChangeShapeType="1"/>
          </p:cNvSpPr>
          <p:nvPr/>
        </p:nvSpPr>
        <p:spPr bwMode="auto">
          <a:xfrm>
            <a:off x="1420813" y="5191125"/>
            <a:ext cx="3216275" cy="0"/>
          </a:xfrm>
          <a:prstGeom prst="line">
            <a:avLst/>
          </a:prstGeom>
          <a:noFill/>
          <a:ln w="28575">
            <a:solidFill>
              <a:schemeClr val="bg1"/>
            </a:solidFill>
            <a:round/>
            <a:headEnd/>
            <a:tailEnd/>
          </a:ln>
          <a:effectLst/>
        </p:spPr>
        <p:txBody>
          <a:bodyPr/>
          <a:lstStyle/>
          <a:p>
            <a:endParaRPr lang="en-US"/>
          </a:p>
        </p:txBody>
      </p:sp>
      <p:sp>
        <p:nvSpPr>
          <p:cNvPr id="5156" name="Text Box 214"/>
          <p:cNvSpPr txBox="1">
            <a:spLocks noChangeArrowheads="1"/>
          </p:cNvSpPr>
          <p:nvPr/>
        </p:nvSpPr>
        <p:spPr bwMode="auto">
          <a:xfrm>
            <a:off x="1755775" y="5249863"/>
            <a:ext cx="774700" cy="549275"/>
          </a:xfrm>
          <a:prstGeom prst="rect">
            <a:avLst/>
          </a:prstGeom>
          <a:noFill/>
          <a:ln w="9525">
            <a:noFill/>
            <a:miter lim="800000"/>
            <a:headEnd/>
            <a:tailEnd/>
          </a:ln>
          <a:effectLst/>
        </p:spPr>
        <p:txBody>
          <a:bodyPr>
            <a:spAutoFit/>
          </a:bodyPr>
          <a:lstStyle/>
          <a:p>
            <a:pPr algn="ctr">
              <a:spcBef>
                <a:spcPct val="50000"/>
              </a:spcBef>
            </a:pPr>
            <a:r>
              <a:rPr lang="en-US" sz="1200" dirty="0">
                <a:solidFill>
                  <a:schemeClr val="bg1"/>
                </a:solidFill>
              </a:rPr>
              <a:t>Baseline </a:t>
            </a:r>
          </a:p>
          <a:p>
            <a:pPr algn="ctr">
              <a:spcBef>
                <a:spcPct val="50000"/>
              </a:spcBef>
            </a:pPr>
            <a:r>
              <a:rPr lang="en-US" sz="1200" dirty="0">
                <a:solidFill>
                  <a:schemeClr val="bg1"/>
                </a:solidFill>
              </a:rPr>
              <a:t>Average</a:t>
            </a:r>
          </a:p>
        </p:txBody>
      </p:sp>
      <p:sp>
        <p:nvSpPr>
          <p:cNvPr id="5157" name="Text Box 215"/>
          <p:cNvSpPr txBox="1">
            <a:spLocks noChangeArrowheads="1"/>
          </p:cNvSpPr>
          <p:nvPr/>
        </p:nvSpPr>
        <p:spPr bwMode="auto">
          <a:xfrm>
            <a:off x="3005138" y="5260975"/>
            <a:ext cx="914400" cy="549275"/>
          </a:xfrm>
          <a:prstGeom prst="rect">
            <a:avLst/>
          </a:prstGeom>
          <a:noFill/>
          <a:ln w="9525">
            <a:noFill/>
            <a:miter lim="800000"/>
            <a:headEnd/>
            <a:tailEnd/>
          </a:ln>
          <a:effectLst/>
        </p:spPr>
        <p:txBody>
          <a:bodyPr>
            <a:spAutoFit/>
          </a:bodyPr>
          <a:lstStyle/>
          <a:p>
            <a:pPr algn="ctr">
              <a:spcBef>
                <a:spcPct val="50000"/>
              </a:spcBef>
            </a:pPr>
            <a:r>
              <a:rPr lang="en-US" sz="1200">
                <a:solidFill>
                  <a:schemeClr val="bg1"/>
                </a:solidFill>
              </a:rPr>
              <a:t>Challenge</a:t>
            </a:r>
          </a:p>
          <a:p>
            <a:pPr algn="ctr">
              <a:spcBef>
                <a:spcPct val="50000"/>
              </a:spcBef>
            </a:pPr>
            <a:r>
              <a:rPr lang="en-US" sz="1200">
                <a:solidFill>
                  <a:schemeClr val="bg1"/>
                </a:solidFill>
              </a:rPr>
              <a:t>Average</a:t>
            </a:r>
          </a:p>
        </p:txBody>
      </p:sp>
      <p:sp>
        <p:nvSpPr>
          <p:cNvPr id="5158" name="Text Box 218"/>
          <p:cNvSpPr txBox="1">
            <a:spLocks noChangeArrowheads="1"/>
          </p:cNvSpPr>
          <p:nvPr/>
        </p:nvSpPr>
        <p:spPr bwMode="auto">
          <a:xfrm>
            <a:off x="3252788" y="3692525"/>
            <a:ext cx="352425" cy="946150"/>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5159" name="Rectangle 225"/>
          <p:cNvSpPr>
            <a:spLocks noChangeArrowheads="1"/>
          </p:cNvSpPr>
          <p:nvPr/>
        </p:nvSpPr>
        <p:spPr bwMode="auto">
          <a:xfrm>
            <a:off x="1724025" y="2719388"/>
            <a:ext cx="765175" cy="2468562"/>
          </a:xfrm>
          <a:prstGeom prst="rect">
            <a:avLst/>
          </a:prstGeom>
          <a:solidFill>
            <a:srgbClr val="808080"/>
          </a:solidFill>
          <a:ln w="28575">
            <a:solidFill>
              <a:schemeClr val="bg1"/>
            </a:solidFill>
            <a:miter lim="800000"/>
            <a:headEnd/>
            <a:tailEnd/>
          </a:ln>
        </p:spPr>
        <p:txBody>
          <a:bodyPr/>
          <a:lstStyle/>
          <a:p>
            <a:endParaRPr lang="en-US"/>
          </a:p>
        </p:txBody>
      </p:sp>
      <p:sp>
        <p:nvSpPr>
          <p:cNvPr id="5160" name="Rectangle 226"/>
          <p:cNvSpPr>
            <a:spLocks noChangeArrowheads="1"/>
          </p:cNvSpPr>
          <p:nvPr/>
        </p:nvSpPr>
        <p:spPr bwMode="auto">
          <a:xfrm>
            <a:off x="1724025" y="2719388"/>
            <a:ext cx="765175" cy="2468562"/>
          </a:xfrm>
          <a:prstGeom prst="rect">
            <a:avLst/>
          </a:prstGeom>
          <a:noFill/>
          <a:ln w="28575">
            <a:solidFill>
              <a:schemeClr val="bg1"/>
            </a:solidFill>
            <a:miter lim="800000"/>
            <a:headEnd/>
            <a:tailEnd/>
          </a:ln>
        </p:spPr>
        <p:txBody>
          <a:bodyPr/>
          <a:lstStyle/>
          <a:p>
            <a:endParaRPr lang="en-US"/>
          </a:p>
        </p:txBody>
      </p:sp>
      <p:sp>
        <p:nvSpPr>
          <p:cNvPr id="63" name="Rectangle 227"/>
          <p:cNvSpPr>
            <a:spLocks noChangeArrowheads="1"/>
          </p:cNvSpPr>
          <p:nvPr/>
        </p:nvSpPr>
        <p:spPr bwMode="auto">
          <a:xfrm>
            <a:off x="3043238" y="4302125"/>
            <a:ext cx="765175" cy="885825"/>
          </a:xfrm>
          <a:prstGeom prst="rect">
            <a:avLst/>
          </a:prstGeom>
          <a:solidFill>
            <a:srgbClr val="0000FF"/>
          </a:solidFill>
          <a:ln w="28575">
            <a:solidFill>
              <a:schemeClr val="bg1"/>
            </a:solidFill>
            <a:miter lim="800000"/>
            <a:headEnd/>
            <a:tailEnd/>
          </a:ln>
        </p:spPr>
        <p:txBody>
          <a:bodyPr/>
          <a:lstStyle/>
          <a:p>
            <a:pPr>
              <a:defRPr/>
            </a:pPr>
            <a:endParaRPr lang="en-US"/>
          </a:p>
        </p:txBody>
      </p:sp>
      <p:sp>
        <p:nvSpPr>
          <p:cNvPr id="5162" name="Rectangle 228"/>
          <p:cNvSpPr>
            <a:spLocks noChangeArrowheads="1"/>
          </p:cNvSpPr>
          <p:nvPr/>
        </p:nvSpPr>
        <p:spPr bwMode="auto">
          <a:xfrm>
            <a:off x="3043238" y="4302125"/>
            <a:ext cx="765175" cy="885825"/>
          </a:xfrm>
          <a:prstGeom prst="rect">
            <a:avLst/>
          </a:prstGeom>
          <a:noFill/>
          <a:ln w="28575">
            <a:solidFill>
              <a:schemeClr val="bg1"/>
            </a:solidFill>
            <a:miter lim="800000"/>
            <a:headEnd/>
            <a:tailEnd/>
          </a:ln>
        </p:spPr>
        <p:txBody>
          <a:bodyPr/>
          <a:lstStyle/>
          <a:p>
            <a:endParaRPr lang="en-US"/>
          </a:p>
        </p:txBody>
      </p:sp>
      <p:sp>
        <p:nvSpPr>
          <p:cNvPr id="5163" name="Line 233"/>
          <p:cNvSpPr>
            <a:spLocks noChangeShapeType="1"/>
          </p:cNvSpPr>
          <p:nvPr/>
        </p:nvSpPr>
        <p:spPr bwMode="auto">
          <a:xfrm flipV="1">
            <a:off x="2108200" y="2698750"/>
            <a:ext cx="0" cy="20638"/>
          </a:xfrm>
          <a:prstGeom prst="line">
            <a:avLst/>
          </a:prstGeom>
          <a:noFill/>
          <a:ln w="28575">
            <a:solidFill>
              <a:schemeClr val="bg1"/>
            </a:solidFill>
            <a:round/>
            <a:headEnd/>
            <a:tailEnd/>
          </a:ln>
        </p:spPr>
        <p:txBody>
          <a:bodyPr/>
          <a:lstStyle/>
          <a:p>
            <a:endParaRPr lang="en-US"/>
          </a:p>
        </p:txBody>
      </p:sp>
      <p:sp>
        <p:nvSpPr>
          <p:cNvPr id="5164" name="Line 234"/>
          <p:cNvSpPr>
            <a:spLocks noChangeShapeType="1"/>
          </p:cNvSpPr>
          <p:nvPr/>
        </p:nvSpPr>
        <p:spPr bwMode="auto">
          <a:xfrm>
            <a:off x="2074863" y="2698750"/>
            <a:ext cx="76200" cy="0"/>
          </a:xfrm>
          <a:prstGeom prst="line">
            <a:avLst/>
          </a:prstGeom>
          <a:noFill/>
          <a:ln w="28575">
            <a:solidFill>
              <a:schemeClr val="bg1"/>
            </a:solidFill>
            <a:round/>
            <a:headEnd/>
            <a:tailEnd/>
          </a:ln>
        </p:spPr>
        <p:txBody>
          <a:bodyPr/>
          <a:lstStyle/>
          <a:p>
            <a:endParaRPr lang="en-US"/>
          </a:p>
        </p:txBody>
      </p:sp>
      <p:sp>
        <p:nvSpPr>
          <p:cNvPr id="5165" name="Line 235"/>
          <p:cNvSpPr>
            <a:spLocks noChangeShapeType="1"/>
          </p:cNvSpPr>
          <p:nvPr/>
        </p:nvSpPr>
        <p:spPr bwMode="auto">
          <a:xfrm>
            <a:off x="2108200" y="2719388"/>
            <a:ext cx="0" cy="22225"/>
          </a:xfrm>
          <a:prstGeom prst="line">
            <a:avLst/>
          </a:prstGeom>
          <a:noFill/>
          <a:ln w="28575">
            <a:solidFill>
              <a:schemeClr val="bg1"/>
            </a:solidFill>
            <a:round/>
            <a:headEnd/>
            <a:tailEnd/>
          </a:ln>
        </p:spPr>
        <p:txBody>
          <a:bodyPr/>
          <a:lstStyle/>
          <a:p>
            <a:endParaRPr lang="en-US"/>
          </a:p>
        </p:txBody>
      </p:sp>
      <p:sp>
        <p:nvSpPr>
          <p:cNvPr id="5166" name="Line 236"/>
          <p:cNvSpPr>
            <a:spLocks noChangeShapeType="1"/>
          </p:cNvSpPr>
          <p:nvPr/>
        </p:nvSpPr>
        <p:spPr bwMode="auto">
          <a:xfrm>
            <a:off x="2074863" y="2741613"/>
            <a:ext cx="76200" cy="0"/>
          </a:xfrm>
          <a:prstGeom prst="line">
            <a:avLst/>
          </a:prstGeom>
          <a:noFill/>
          <a:ln w="28575">
            <a:solidFill>
              <a:schemeClr val="bg1"/>
            </a:solidFill>
            <a:round/>
            <a:headEnd/>
            <a:tailEnd/>
          </a:ln>
        </p:spPr>
        <p:txBody>
          <a:bodyPr/>
          <a:lstStyle/>
          <a:p>
            <a:endParaRPr lang="en-US"/>
          </a:p>
        </p:txBody>
      </p:sp>
      <p:sp>
        <p:nvSpPr>
          <p:cNvPr id="5167" name="Line 237"/>
          <p:cNvSpPr>
            <a:spLocks noChangeShapeType="1"/>
          </p:cNvSpPr>
          <p:nvPr/>
        </p:nvSpPr>
        <p:spPr bwMode="auto">
          <a:xfrm flipV="1">
            <a:off x="3425825" y="4168775"/>
            <a:ext cx="0" cy="133350"/>
          </a:xfrm>
          <a:prstGeom prst="line">
            <a:avLst/>
          </a:prstGeom>
          <a:noFill/>
          <a:ln w="28575">
            <a:solidFill>
              <a:schemeClr val="bg1"/>
            </a:solidFill>
            <a:round/>
            <a:headEnd/>
            <a:tailEnd/>
          </a:ln>
        </p:spPr>
        <p:txBody>
          <a:bodyPr/>
          <a:lstStyle/>
          <a:p>
            <a:endParaRPr lang="en-US"/>
          </a:p>
        </p:txBody>
      </p:sp>
      <p:sp>
        <p:nvSpPr>
          <p:cNvPr id="5168" name="Line 238"/>
          <p:cNvSpPr>
            <a:spLocks noChangeShapeType="1"/>
          </p:cNvSpPr>
          <p:nvPr/>
        </p:nvSpPr>
        <p:spPr bwMode="auto">
          <a:xfrm>
            <a:off x="3392488" y="4168775"/>
            <a:ext cx="77787" cy="0"/>
          </a:xfrm>
          <a:prstGeom prst="line">
            <a:avLst/>
          </a:prstGeom>
          <a:noFill/>
          <a:ln w="28575">
            <a:solidFill>
              <a:schemeClr val="bg1"/>
            </a:solidFill>
            <a:round/>
            <a:headEnd/>
            <a:tailEnd/>
          </a:ln>
        </p:spPr>
        <p:txBody>
          <a:bodyPr/>
          <a:lstStyle/>
          <a:p>
            <a:endParaRPr lang="en-US"/>
          </a:p>
        </p:txBody>
      </p:sp>
      <p:sp>
        <p:nvSpPr>
          <p:cNvPr id="5169" name="Line 239"/>
          <p:cNvSpPr>
            <a:spLocks noChangeShapeType="1"/>
          </p:cNvSpPr>
          <p:nvPr/>
        </p:nvSpPr>
        <p:spPr bwMode="auto">
          <a:xfrm>
            <a:off x="3425825" y="4302125"/>
            <a:ext cx="0" cy="133350"/>
          </a:xfrm>
          <a:prstGeom prst="line">
            <a:avLst/>
          </a:prstGeom>
          <a:noFill/>
          <a:ln w="28575">
            <a:solidFill>
              <a:schemeClr val="bg1"/>
            </a:solidFill>
            <a:round/>
            <a:headEnd/>
            <a:tailEnd/>
          </a:ln>
        </p:spPr>
        <p:txBody>
          <a:bodyPr/>
          <a:lstStyle/>
          <a:p>
            <a:endParaRPr lang="en-US"/>
          </a:p>
        </p:txBody>
      </p:sp>
      <p:sp>
        <p:nvSpPr>
          <p:cNvPr id="5170" name="Line 240"/>
          <p:cNvSpPr>
            <a:spLocks noChangeShapeType="1"/>
          </p:cNvSpPr>
          <p:nvPr/>
        </p:nvSpPr>
        <p:spPr bwMode="auto">
          <a:xfrm>
            <a:off x="3392488" y="4435475"/>
            <a:ext cx="77787" cy="0"/>
          </a:xfrm>
          <a:prstGeom prst="line">
            <a:avLst/>
          </a:prstGeom>
          <a:noFill/>
          <a:ln w="28575">
            <a:solidFill>
              <a:schemeClr val="bg1"/>
            </a:solidFill>
            <a:round/>
            <a:headEnd/>
            <a:tailEnd/>
          </a:ln>
        </p:spPr>
        <p:txBody>
          <a:bodyPr/>
          <a:lstStyle/>
          <a:p>
            <a:endParaRPr lang="en-US"/>
          </a:p>
        </p:txBody>
      </p:sp>
      <p:sp>
        <p:nvSpPr>
          <p:cNvPr id="5171" name="Line 249"/>
          <p:cNvSpPr>
            <a:spLocks noChangeShapeType="1"/>
          </p:cNvSpPr>
          <p:nvPr/>
        </p:nvSpPr>
        <p:spPr bwMode="auto">
          <a:xfrm>
            <a:off x="1439863" y="1423988"/>
            <a:ext cx="0" cy="3763962"/>
          </a:xfrm>
          <a:prstGeom prst="line">
            <a:avLst/>
          </a:prstGeom>
          <a:noFill/>
          <a:ln w="28575">
            <a:solidFill>
              <a:srgbClr val="FFFFFF"/>
            </a:solidFill>
            <a:round/>
            <a:headEnd/>
            <a:tailEnd/>
          </a:ln>
        </p:spPr>
        <p:txBody>
          <a:bodyPr/>
          <a:lstStyle/>
          <a:p>
            <a:endParaRPr lang="en-US"/>
          </a:p>
        </p:txBody>
      </p:sp>
      <p:sp>
        <p:nvSpPr>
          <p:cNvPr id="5172" name="Line 250"/>
          <p:cNvSpPr>
            <a:spLocks noChangeShapeType="1"/>
          </p:cNvSpPr>
          <p:nvPr/>
        </p:nvSpPr>
        <p:spPr bwMode="auto">
          <a:xfrm>
            <a:off x="1439863" y="5187950"/>
            <a:ext cx="66675" cy="0"/>
          </a:xfrm>
          <a:prstGeom prst="line">
            <a:avLst/>
          </a:prstGeom>
          <a:noFill/>
          <a:ln w="28575">
            <a:solidFill>
              <a:srgbClr val="FFFFFF"/>
            </a:solidFill>
            <a:round/>
            <a:headEnd/>
            <a:tailEnd/>
          </a:ln>
        </p:spPr>
        <p:txBody>
          <a:bodyPr/>
          <a:lstStyle/>
          <a:p>
            <a:endParaRPr lang="en-US"/>
          </a:p>
        </p:txBody>
      </p:sp>
      <p:sp>
        <p:nvSpPr>
          <p:cNvPr id="5173" name="Line 251"/>
          <p:cNvSpPr>
            <a:spLocks noChangeShapeType="1"/>
          </p:cNvSpPr>
          <p:nvPr/>
        </p:nvSpPr>
        <p:spPr bwMode="auto">
          <a:xfrm>
            <a:off x="1439863" y="4557713"/>
            <a:ext cx="66675" cy="0"/>
          </a:xfrm>
          <a:prstGeom prst="line">
            <a:avLst/>
          </a:prstGeom>
          <a:noFill/>
          <a:ln w="28575">
            <a:solidFill>
              <a:srgbClr val="FFFFFF"/>
            </a:solidFill>
            <a:round/>
            <a:headEnd/>
            <a:tailEnd/>
          </a:ln>
        </p:spPr>
        <p:txBody>
          <a:bodyPr/>
          <a:lstStyle/>
          <a:p>
            <a:endParaRPr lang="en-US"/>
          </a:p>
        </p:txBody>
      </p:sp>
      <p:sp>
        <p:nvSpPr>
          <p:cNvPr id="5174" name="Line 252"/>
          <p:cNvSpPr>
            <a:spLocks noChangeShapeType="1"/>
          </p:cNvSpPr>
          <p:nvPr/>
        </p:nvSpPr>
        <p:spPr bwMode="auto">
          <a:xfrm>
            <a:off x="1439863" y="3937000"/>
            <a:ext cx="66675" cy="0"/>
          </a:xfrm>
          <a:prstGeom prst="line">
            <a:avLst/>
          </a:prstGeom>
          <a:noFill/>
          <a:ln w="28575">
            <a:solidFill>
              <a:srgbClr val="FFFFFF"/>
            </a:solidFill>
            <a:round/>
            <a:headEnd/>
            <a:tailEnd/>
          </a:ln>
        </p:spPr>
        <p:txBody>
          <a:bodyPr/>
          <a:lstStyle/>
          <a:p>
            <a:endParaRPr lang="en-US"/>
          </a:p>
        </p:txBody>
      </p:sp>
      <p:sp>
        <p:nvSpPr>
          <p:cNvPr id="5175" name="Line 253"/>
          <p:cNvSpPr>
            <a:spLocks noChangeShapeType="1"/>
          </p:cNvSpPr>
          <p:nvPr/>
        </p:nvSpPr>
        <p:spPr bwMode="auto">
          <a:xfrm>
            <a:off x="1439863" y="3306763"/>
            <a:ext cx="66675" cy="0"/>
          </a:xfrm>
          <a:prstGeom prst="line">
            <a:avLst/>
          </a:prstGeom>
          <a:noFill/>
          <a:ln w="28575">
            <a:solidFill>
              <a:srgbClr val="FFFFFF"/>
            </a:solidFill>
            <a:round/>
            <a:headEnd/>
            <a:tailEnd/>
          </a:ln>
        </p:spPr>
        <p:txBody>
          <a:bodyPr/>
          <a:lstStyle/>
          <a:p>
            <a:endParaRPr lang="en-US"/>
          </a:p>
        </p:txBody>
      </p:sp>
      <p:sp>
        <p:nvSpPr>
          <p:cNvPr id="5176" name="Line 254"/>
          <p:cNvSpPr>
            <a:spLocks noChangeShapeType="1"/>
          </p:cNvSpPr>
          <p:nvPr/>
        </p:nvSpPr>
        <p:spPr bwMode="auto">
          <a:xfrm>
            <a:off x="1439863" y="2676525"/>
            <a:ext cx="66675" cy="0"/>
          </a:xfrm>
          <a:prstGeom prst="line">
            <a:avLst/>
          </a:prstGeom>
          <a:noFill/>
          <a:ln w="28575">
            <a:solidFill>
              <a:srgbClr val="FFFFFF"/>
            </a:solidFill>
            <a:round/>
            <a:headEnd/>
            <a:tailEnd/>
          </a:ln>
        </p:spPr>
        <p:txBody>
          <a:bodyPr/>
          <a:lstStyle/>
          <a:p>
            <a:endParaRPr lang="en-US"/>
          </a:p>
        </p:txBody>
      </p:sp>
      <p:sp>
        <p:nvSpPr>
          <p:cNvPr id="5177" name="Line 255"/>
          <p:cNvSpPr>
            <a:spLocks noChangeShapeType="1"/>
          </p:cNvSpPr>
          <p:nvPr/>
        </p:nvSpPr>
        <p:spPr bwMode="auto">
          <a:xfrm>
            <a:off x="1439863" y="2055813"/>
            <a:ext cx="66675" cy="0"/>
          </a:xfrm>
          <a:prstGeom prst="line">
            <a:avLst/>
          </a:prstGeom>
          <a:noFill/>
          <a:ln w="28575">
            <a:solidFill>
              <a:srgbClr val="FFFFFF"/>
            </a:solidFill>
            <a:round/>
            <a:headEnd/>
            <a:tailEnd/>
          </a:ln>
        </p:spPr>
        <p:txBody>
          <a:bodyPr/>
          <a:lstStyle/>
          <a:p>
            <a:endParaRPr lang="en-US"/>
          </a:p>
        </p:txBody>
      </p:sp>
      <p:sp>
        <p:nvSpPr>
          <p:cNvPr id="5178" name="Line 256"/>
          <p:cNvSpPr>
            <a:spLocks noChangeShapeType="1"/>
          </p:cNvSpPr>
          <p:nvPr/>
        </p:nvSpPr>
        <p:spPr bwMode="auto">
          <a:xfrm>
            <a:off x="1439863" y="1423988"/>
            <a:ext cx="66675" cy="0"/>
          </a:xfrm>
          <a:prstGeom prst="line">
            <a:avLst/>
          </a:prstGeom>
          <a:noFill/>
          <a:ln w="28575">
            <a:solidFill>
              <a:srgbClr val="FFFFFF"/>
            </a:solidFill>
            <a:round/>
            <a:headEnd/>
            <a:tailEnd/>
          </a:ln>
        </p:spPr>
        <p:txBody>
          <a:bodyPr/>
          <a:lstStyle/>
          <a:p>
            <a:endParaRPr lang="en-US"/>
          </a:p>
        </p:txBody>
      </p:sp>
      <p:sp>
        <p:nvSpPr>
          <p:cNvPr id="5179" name="Rectangle 258"/>
          <p:cNvSpPr>
            <a:spLocks noChangeArrowheads="1"/>
          </p:cNvSpPr>
          <p:nvPr/>
        </p:nvSpPr>
        <p:spPr bwMode="auto">
          <a:xfrm>
            <a:off x="1058863" y="5067300"/>
            <a:ext cx="231775" cy="274638"/>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30</a:t>
            </a:r>
            <a:endParaRPr lang="en-US"/>
          </a:p>
        </p:txBody>
      </p:sp>
      <p:sp>
        <p:nvSpPr>
          <p:cNvPr id="5180" name="Rectangle 259"/>
          <p:cNvSpPr>
            <a:spLocks noChangeArrowheads="1"/>
          </p:cNvSpPr>
          <p:nvPr/>
        </p:nvSpPr>
        <p:spPr bwMode="auto">
          <a:xfrm>
            <a:off x="1058863" y="4435475"/>
            <a:ext cx="231775" cy="274638"/>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40</a:t>
            </a:r>
            <a:endParaRPr lang="en-US"/>
          </a:p>
        </p:txBody>
      </p:sp>
      <p:sp>
        <p:nvSpPr>
          <p:cNvPr id="5181" name="Rectangle 260"/>
          <p:cNvSpPr>
            <a:spLocks noChangeArrowheads="1"/>
          </p:cNvSpPr>
          <p:nvPr/>
        </p:nvSpPr>
        <p:spPr bwMode="auto">
          <a:xfrm>
            <a:off x="1058863" y="3814763"/>
            <a:ext cx="231775" cy="274637"/>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50</a:t>
            </a:r>
            <a:endParaRPr lang="en-US"/>
          </a:p>
        </p:txBody>
      </p:sp>
      <p:sp>
        <p:nvSpPr>
          <p:cNvPr id="5182" name="Rectangle 261"/>
          <p:cNvSpPr>
            <a:spLocks noChangeArrowheads="1"/>
          </p:cNvSpPr>
          <p:nvPr/>
        </p:nvSpPr>
        <p:spPr bwMode="auto">
          <a:xfrm>
            <a:off x="1058863" y="3184525"/>
            <a:ext cx="231775" cy="274638"/>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60</a:t>
            </a:r>
            <a:endParaRPr lang="en-US"/>
          </a:p>
        </p:txBody>
      </p:sp>
      <p:sp>
        <p:nvSpPr>
          <p:cNvPr id="5183" name="Rectangle 262"/>
          <p:cNvSpPr>
            <a:spLocks noChangeArrowheads="1"/>
          </p:cNvSpPr>
          <p:nvPr/>
        </p:nvSpPr>
        <p:spPr bwMode="auto">
          <a:xfrm>
            <a:off x="1058863" y="2552700"/>
            <a:ext cx="231775" cy="274638"/>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70</a:t>
            </a:r>
            <a:endParaRPr lang="en-US"/>
          </a:p>
        </p:txBody>
      </p:sp>
      <p:sp>
        <p:nvSpPr>
          <p:cNvPr id="5184" name="Rectangle 263"/>
          <p:cNvSpPr>
            <a:spLocks noChangeArrowheads="1"/>
          </p:cNvSpPr>
          <p:nvPr/>
        </p:nvSpPr>
        <p:spPr bwMode="auto">
          <a:xfrm>
            <a:off x="1058863" y="1933575"/>
            <a:ext cx="231775" cy="274638"/>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80</a:t>
            </a:r>
            <a:endParaRPr lang="en-US"/>
          </a:p>
        </p:txBody>
      </p:sp>
      <p:sp>
        <p:nvSpPr>
          <p:cNvPr id="5185" name="Rectangle 264"/>
          <p:cNvSpPr>
            <a:spLocks noChangeArrowheads="1"/>
          </p:cNvSpPr>
          <p:nvPr/>
        </p:nvSpPr>
        <p:spPr bwMode="auto">
          <a:xfrm>
            <a:off x="1058863" y="1303338"/>
            <a:ext cx="231775" cy="274637"/>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90</a:t>
            </a:r>
            <a:endParaRPr lang="en-US"/>
          </a:p>
        </p:txBody>
      </p:sp>
      <p:sp>
        <p:nvSpPr>
          <p:cNvPr id="5129" name="Rectangle 8"/>
          <p:cNvSpPr>
            <a:spLocks noChangeArrowheads="1"/>
          </p:cNvSpPr>
          <p:nvPr/>
        </p:nvSpPr>
        <p:spPr bwMode="auto">
          <a:xfrm>
            <a:off x="5334000" y="1595438"/>
            <a:ext cx="533400" cy="274637"/>
          </a:xfrm>
          <a:prstGeom prst="rect">
            <a:avLst/>
          </a:prstGeom>
          <a:noFill/>
          <a:ln w="9525">
            <a:noFill/>
            <a:miter lim="800000"/>
            <a:headEnd/>
            <a:tailEnd/>
          </a:ln>
        </p:spPr>
        <p:txBody>
          <a:bodyPr wrap="none" lIns="0" tIns="0" rIns="0" bIns="0">
            <a:spAutoFit/>
          </a:bodyPr>
          <a:lstStyle/>
          <a:p>
            <a:r>
              <a:rPr lang="en-US">
                <a:solidFill>
                  <a:schemeClr val="bg1"/>
                </a:solidFill>
              </a:rPr>
              <a:t>Aged</a:t>
            </a:r>
          </a:p>
        </p:txBody>
      </p:sp>
      <p:sp>
        <p:nvSpPr>
          <p:cNvPr id="5130" name="Text Box 216"/>
          <p:cNvSpPr txBox="1">
            <a:spLocks noChangeArrowheads="1"/>
          </p:cNvSpPr>
          <p:nvPr/>
        </p:nvSpPr>
        <p:spPr bwMode="auto">
          <a:xfrm>
            <a:off x="5481638" y="5264150"/>
            <a:ext cx="796925" cy="549275"/>
          </a:xfrm>
          <a:prstGeom prst="rect">
            <a:avLst/>
          </a:prstGeom>
          <a:noFill/>
          <a:ln w="9525">
            <a:noFill/>
            <a:miter lim="800000"/>
            <a:headEnd/>
            <a:tailEnd/>
          </a:ln>
          <a:effectLst/>
        </p:spPr>
        <p:txBody>
          <a:bodyPr>
            <a:spAutoFit/>
          </a:bodyPr>
          <a:lstStyle/>
          <a:p>
            <a:pPr algn="ctr">
              <a:spcBef>
                <a:spcPct val="50000"/>
              </a:spcBef>
            </a:pPr>
            <a:r>
              <a:rPr lang="en-US" sz="1200">
                <a:solidFill>
                  <a:schemeClr val="bg1"/>
                </a:solidFill>
              </a:rPr>
              <a:t>Baseline </a:t>
            </a:r>
          </a:p>
          <a:p>
            <a:pPr algn="ctr">
              <a:spcBef>
                <a:spcPct val="50000"/>
              </a:spcBef>
            </a:pPr>
            <a:r>
              <a:rPr lang="en-US" sz="1200">
                <a:solidFill>
                  <a:schemeClr val="bg1"/>
                </a:solidFill>
              </a:rPr>
              <a:t>Average</a:t>
            </a:r>
          </a:p>
        </p:txBody>
      </p:sp>
      <p:sp>
        <p:nvSpPr>
          <p:cNvPr id="5131" name="Text Box 217"/>
          <p:cNvSpPr txBox="1">
            <a:spLocks noChangeArrowheads="1"/>
          </p:cNvSpPr>
          <p:nvPr/>
        </p:nvSpPr>
        <p:spPr bwMode="auto">
          <a:xfrm>
            <a:off x="6846888" y="5251450"/>
            <a:ext cx="939800" cy="549275"/>
          </a:xfrm>
          <a:prstGeom prst="rect">
            <a:avLst/>
          </a:prstGeom>
          <a:noFill/>
          <a:ln w="9525">
            <a:noFill/>
            <a:miter lim="800000"/>
            <a:headEnd/>
            <a:tailEnd/>
          </a:ln>
          <a:effectLst/>
        </p:spPr>
        <p:txBody>
          <a:bodyPr>
            <a:spAutoFit/>
          </a:bodyPr>
          <a:lstStyle/>
          <a:p>
            <a:pPr algn="ctr">
              <a:spcBef>
                <a:spcPct val="50000"/>
              </a:spcBef>
            </a:pPr>
            <a:r>
              <a:rPr lang="en-US" sz="1200">
                <a:solidFill>
                  <a:schemeClr val="bg1"/>
                </a:solidFill>
              </a:rPr>
              <a:t>Challenge</a:t>
            </a:r>
          </a:p>
          <a:p>
            <a:pPr algn="ctr">
              <a:spcBef>
                <a:spcPct val="50000"/>
              </a:spcBef>
            </a:pPr>
            <a:r>
              <a:rPr lang="en-US" sz="1200">
                <a:solidFill>
                  <a:schemeClr val="bg1"/>
                </a:solidFill>
              </a:rPr>
              <a:t>Average</a:t>
            </a:r>
          </a:p>
        </p:txBody>
      </p:sp>
      <p:sp>
        <p:nvSpPr>
          <p:cNvPr id="5132" name="Text Box 219"/>
          <p:cNvSpPr txBox="1">
            <a:spLocks noChangeArrowheads="1"/>
          </p:cNvSpPr>
          <p:nvPr/>
        </p:nvSpPr>
        <p:spPr bwMode="auto">
          <a:xfrm>
            <a:off x="7134225" y="3465513"/>
            <a:ext cx="360363" cy="946150"/>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5133" name="Rectangle 229"/>
          <p:cNvSpPr>
            <a:spLocks noChangeArrowheads="1"/>
          </p:cNvSpPr>
          <p:nvPr/>
        </p:nvSpPr>
        <p:spPr bwMode="auto">
          <a:xfrm>
            <a:off x="5524500" y="2765425"/>
            <a:ext cx="785813" cy="2413000"/>
          </a:xfrm>
          <a:prstGeom prst="rect">
            <a:avLst/>
          </a:prstGeom>
          <a:solidFill>
            <a:schemeClr val="bg2"/>
          </a:solidFill>
          <a:ln w="28575">
            <a:solidFill>
              <a:schemeClr val="bg1"/>
            </a:solidFill>
            <a:miter lim="800000"/>
            <a:headEnd/>
            <a:tailEnd/>
          </a:ln>
        </p:spPr>
        <p:txBody>
          <a:bodyPr/>
          <a:lstStyle/>
          <a:p>
            <a:endParaRPr lang="en-US"/>
          </a:p>
        </p:txBody>
      </p:sp>
      <p:sp>
        <p:nvSpPr>
          <p:cNvPr id="5134" name="Rectangle 230"/>
          <p:cNvSpPr>
            <a:spLocks noChangeArrowheads="1"/>
          </p:cNvSpPr>
          <p:nvPr/>
        </p:nvSpPr>
        <p:spPr bwMode="auto">
          <a:xfrm>
            <a:off x="5524500" y="2765425"/>
            <a:ext cx="785813" cy="2413000"/>
          </a:xfrm>
          <a:prstGeom prst="rect">
            <a:avLst/>
          </a:prstGeom>
          <a:noFill/>
          <a:ln w="28575">
            <a:solidFill>
              <a:schemeClr val="bg1"/>
            </a:solidFill>
            <a:miter lim="800000"/>
            <a:headEnd/>
            <a:tailEnd/>
          </a:ln>
        </p:spPr>
        <p:txBody>
          <a:bodyPr/>
          <a:lstStyle/>
          <a:p>
            <a:endParaRPr lang="en-US"/>
          </a:p>
        </p:txBody>
      </p:sp>
      <p:sp>
        <p:nvSpPr>
          <p:cNvPr id="95" name="Rectangle 231"/>
          <p:cNvSpPr>
            <a:spLocks noChangeArrowheads="1"/>
          </p:cNvSpPr>
          <p:nvPr/>
        </p:nvSpPr>
        <p:spPr bwMode="auto">
          <a:xfrm>
            <a:off x="6900863" y="4054475"/>
            <a:ext cx="785812" cy="1123950"/>
          </a:xfrm>
          <a:prstGeom prst="rect">
            <a:avLst/>
          </a:prstGeom>
          <a:solidFill>
            <a:srgbClr val="9ED3D7"/>
          </a:solidFill>
          <a:ln w="28575">
            <a:solidFill>
              <a:schemeClr val="bg1"/>
            </a:solidFill>
            <a:miter lim="800000"/>
            <a:headEnd/>
            <a:tailEnd/>
          </a:ln>
        </p:spPr>
        <p:txBody>
          <a:bodyPr/>
          <a:lstStyle/>
          <a:p>
            <a:pPr>
              <a:defRPr/>
            </a:pPr>
            <a:endParaRPr lang="en-US"/>
          </a:p>
        </p:txBody>
      </p:sp>
      <p:sp>
        <p:nvSpPr>
          <p:cNvPr id="5136" name="Rectangle 232"/>
          <p:cNvSpPr>
            <a:spLocks noChangeArrowheads="1"/>
          </p:cNvSpPr>
          <p:nvPr/>
        </p:nvSpPr>
        <p:spPr bwMode="auto">
          <a:xfrm>
            <a:off x="6900863" y="4054475"/>
            <a:ext cx="785812" cy="1123950"/>
          </a:xfrm>
          <a:prstGeom prst="rect">
            <a:avLst/>
          </a:prstGeom>
          <a:noFill/>
          <a:ln w="28575">
            <a:solidFill>
              <a:schemeClr val="bg1"/>
            </a:solidFill>
            <a:miter lim="800000"/>
            <a:headEnd/>
            <a:tailEnd/>
          </a:ln>
        </p:spPr>
        <p:txBody>
          <a:bodyPr/>
          <a:lstStyle/>
          <a:p>
            <a:endParaRPr lang="en-US"/>
          </a:p>
        </p:txBody>
      </p:sp>
      <p:sp>
        <p:nvSpPr>
          <p:cNvPr id="5137" name="Line 241"/>
          <p:cNvSpPr>
            <a:spLocks noChangeShapeType="1"/>
          </p:cNvSpPr>
          <p:nvPr/>
        </p:nvSpPr>
        <p:spPr bwMode="auto">
          <a:xfrm flipV="1">
            <a:off x="5918200" y="2722563"/>
            <a:ext cx="0" cy="42862"/>
          </a:xfrm>
          <a:prstGeom prst="line">
            <a:avLst/>
          </a:prstGeom>
          <a:noFill/>
          <a:ln w="28575">
            <a:solidFill>
              <a:schemeClr val="bg1"/>
            </a:solidFill>
            <a:round/>
            <a:headEnd/>
            <a:tailEnd/>
          </a:ln>
        </p:spPr>
        <p:txBody>
          <a:bodyPr/>
          <a:lstStyle/>
          <a:p>
            <a:endParaRPr lang="en-US"/>
          </a:p>
        </p:txBody>
      </p:sp>
      <p:sp>
        <p:nvSpPr>
          <p:cNvPr id="5138" name="Line 242"/>
          <p:cNvSpPr>
            <a:spLocks noChangeShapeType="1"/>
          </p:cNvSpPr>
          <p:nvPr/>
        </p:nvSpPr>
        <p:spPr bwMode="auto">
          <a:xfrm>
            <a:off x="5884863" y="2722563"/>
            <a:ext cx="79375" cy="0"/>
          </a:xfrm>
          <a:prstGeom prst="line">
            <a:avLst/>
          </a:prstGeom>
          <a:noFill/>
          <a:ln w="28575">
            <a:solidFill>
              <a:schemeClr val="bg1"/>
            </a:solidFill>
            <a:round/>
            <a:headEnd/>
            <a:tailEnd/>
          </a:ln>
        </p:spPr>
        <p:txBody>
          <a:bodyPr/>
          <a:lstStyle/>
          <a:p>
            <a:endParaRPr lang="en-US"/>
          </a:p>
        </p:txBody>
      </p:sp>
      <p:sp>
        <p:nvSpPr>
          <p:cNvPr id="5139" name="Line 243"/>
          <p:cNvSpPr>
            <a:spLocks noChangeShapeType="1"/>
          </p:cNvSpPr>
          <p:nvPr/>
        </p:nvSpPr>
        <p:spPr bwMode="auto">
          <a:xfrm>
            <a:off x="5918200" y="2765425"/>
            <a:ext cx="0" cy="44450"/>
          </a:xfrm>
          <a:prstGeom prst="line">
            <a:avLst/>
          </a:prstGeom>
          <a:noFill/>
          <a:ln w="28575">
            <a:solidFill>
              <a:schemeClr val="bg1"/>
            </a:solidFill>
            <a:round/>
            <a:headEnd/>
            <a:tailEnd/>
          </a:ln>
        </p:spPr>
        <p:txBody>
          <a:bodyPr/>
          <a:lstStyle/>
          <a:p>
            <a:endParaRPr lang="en-US"/>
          </a:p>
        </p:txBody>
      </p:sp>
      <p:sp>
        <p:nvSpPr>
          <p:cNvPr id="5140" name="Line 244"/>
          <p:cNvSpPr>
            <a:spLocks noChangeShapeType="1"/>
          </p:cNvSpPr>
          <p:nvPr/>
        </p:nvSpPr>
        <p:spPr bwMode="auto">
          <a:xfrm>
            <a:off x="5884863" y="2809875"/>
            <a:ext cx="79375" cy="0"/>
          </a:xfrm>
          <a:prstGeom prst="line">
            <a:avLst/>
          </a:prstGeom>
          <a:noFill/>
          <a:ln w="28575">
            <a:solidFill>
              <a:schemeClr val="bg1"/>
            </a:solidFill>
            <a:round/>
            <a:headEnd/>
            <a:tailEnd/>
          </a:ln>
        </p:spPr>
        <p:txBody>
          <a:bodyPr/>
          <a:lstStyle/>
          <a:p>
            <a:endParaRPr lang="en-US"/>
          </a:p>
        </p:txBody>
      </p:sp>
      <p:sp>
        <p:nvSpPr>
          <p:cNvPr id="5141" name="Line 245"/>
          <p:cNvSpPr>
            <a:spLocks noChangeShapeType="1"/>
          </p:cNvSpPr>
          <p:nvPr/>
        </p:nvSpPr>
        <p:spPr bwMode="auto">
          <a:xfrm flipV="1">
            <a:off x="7294563" y="3922713"/>
            <a:ext cx="0" cy="131762"/>
          </a:xfrm>
          <a:prstGeom prst="line">
            <a:avLst/>
          </a:prstGeom>
          <a:noFill/>
          <a:ln w="28575">
            <a:solidFill>
              <a:schemeClr val="bg1"/>
            </a:solidFill>
            <a:round/>
            <a:headEnd/>
            <a:tailEnd/>
          </a:ln>
        </p:spPr>
        <p:txBody>
          <a:bodyPr/>
          <a:lstStyle/>
          <a:p>
            <a:endParaRPr lang="en-US"/>
          </a:p>
        </p:txBody>
      </p:sp>
      <p:sp>
        <p:nvSpPr>
          <p:cNvPr id="5142" name="Line 246"/>
          <p:cNvSpPr>
            <a:spLocks noChangeShapeType="1"/>
          </p:cNvSpPr>
          <p:nvPr/>
        </p:nvSpPr>
        <p:spPr bwMode="auto">
          <a:xfrm>
            <a:off x="7259638" y="3922713"/>
            <a:ext cx="79375" cy="0"/>
          </a:xfrm>
          <a:prstGeom prst="line">
            <a:avLst/>
          </a:prstGeom>
          <a:noFill/>
          <a:ln w="28575">
            <a:solidFill>
              <a:schemeClr val="bg1"/>
            </a:solidFill>
            <a:round/>
            <a:headEnd/>
            <a:tailEnd/>
          </a:ln>
        </p:spPr>
        <p:txBody>
          <a:bodyPr/>
          <a:lstStyle/>
          <a:p>
            <a:endParaRPr lang="en-US"/>
          </a:p>
        </p:txBody>
      </p:sp>
      <p:sp>
        <p:nvSpPr>
          <p:cNvPr id="5143" name="Line 247"/>
          <p:cNvSpPr>
            <a:spLocks noChangeShapeType="1"/>
          </p:cNvSpPr>
          <p:nvPr/>
        </p:nvSpPr>
        <p:spPr bwMode="auto">
          <a:xfrm>
            <a:off x="7294563" y="4054475"/>
            <a:ext cx="0" cy="131763"/>
          </a:xfrm>
          <a:prstGeom prst="line">
            <a:avLst/>
          </a:prstGeom>
          <a:noFill/>
          <a:ln w="28575">
            <a:solidFill>
              <a:schemeClr val="bg1"/>
            </a:solidFill>
            <a:round/>
            <a:headEnd/>
            <a:tailEnd/>
          </a:ln>
        </p:spPr>
        <p:txBody>
          <a:bodyPr/>
          <a:lstStyle/>
          <a:p>
            <a:endParaRPr lang="en-US"/>
          </a:p>
        </p:txBody>
      </p:sp>
      <p:sp>
        <p:nvSpPr>
          <p:cNvPr id="5144" name="Line 248"/>
          <p:cNvSpPr>
            <a:spLocks noChangeShapeType="1"/>
          </p:cNvSpPr>
          <p:nvPr/>
        </p:nvSpPr>
        <p:spPr bwMode="auto">
          <a:xfrm>
            <a:off x="7259638" y="4186238"/>
            <a:ext cx="79375" cy="0"/>
          </a:xfrm>
          <a:prstGeom prst="line">
            <a:avLst/>
          </a:prstGeom>
          <a:noFill/>
          <a:ln w="28575">
            <a:solidFill>
              <a:schemeClr val="bg1"/>
            </a:solidFill>
            <a:round/>
            <a:headEnd/>
            <a:tailEnd/>
          </a:ln>
        </p:spPr>
        <p:txBody>
          <a:bodyPr/>
          <a:lstStyle/>
          <a:p>
            <a:endParaRPr lang="en-US"/>
          </a:p>
        </p:txBody>
      </p:sp>
      <p:sp>
        <p:nvSpPr>
          <p:cNvPr id="5145" name="Line 279"/>
          <p:cNvSpPr>
            <a:spLocks noChangeShapeType="1"/>
          </p:cNvSpPr>
          <p:nvPr/>
        </p:nvSpPr>
        <p:spPr bwMode="auto">
          <a:xfrm>
            <a:off x="5140325" y="1428750"/>
            <a:ext cx="0" cy="3746500"/>
          </a:xfrm>
          <a:prstGeom prst="line">
            <a:avLst/>
          </a:prstGeom>
          <a:noFill/>
          <a:ln w="28575">
            <a:solidFill>
              <a:srgbClr val="FFFFFF"/>
            </a:solidFill>
            <a:round/>
            <a:headEnd/>
            <a:tailEnd/>
          </a:ln>
        </p:spPr>
        <p:txBody>
          <a:bodyPr/>
          <a:lstStyle/>
          <a:p>
            <a:endParaRPr lang="en-US"/>
          </a:p>
        </p:txBody>
      </p:sp>
      <p:sp>
        <p:nvSpPr>
          <p:cNvPr id="5146" name="Line 280"/>
          <p:cNvSpPr>
            <a:spLocks noChangeShapeType="1"/>
          </p:cNvSpPr>
          <p:nvPr/>
        </p:nvSpPr>
        <p:spPr bwMode="auto">
          <a:xfrm>
            <a:off x="5140325" y="5175250"/>
            <a:ext cx="66675" cy="0"/>
          </a:xfrm>
          <a:prstGeom prst="line">
            <a:avLst/>
          </a:prstGeom>
          <a:noFill/>
          <a:ln w="28575">
            <a:solidFill>
              <a:srgbClr val="FFFFFF"/>
            </a:solidFill>
            <a:round/>
            <a:headEnd/>
            <a:tailEnd/>
          </a:ln>
        </p:spPr>
        <p:txBody>
          <a:bodyPr/>
          <a:lstStyle/>
          <a:p>
            <a:endParaRPr lang="en-US"/>
          </a:p>
        </p:txBody>
      </p:sp>
      <p:sp>
        <p:nvSpPr>
          <p:cNvPr id="5147" name="Line 281"/>
          <p:cNvSpPr>
            <a:spLocks noChangeShapeType="1"/>
          </p:cNvSpPr>
          <p:nvPr/>
        </p:nvSpPr>
        <p:spPr bwMode="auto">
          <a:xfrm>
            <a:off x="5140325" y="4548188"/>
            <a:ext cx="66675" cy="0"/>
          </a:xfrm>
          <a:prstGeom prst="line">
            <a:avLst/>
          </a:prstGeom>
          <a:noFill/>
          <a:ln w="28575">
            <a:solidFill>
              <a:srgbClr val="FFFFFF"/>
            </a:solidFill>
            <a:round/>
            <a:headEnd/>
            <a:tailEnd/>
          </a:ln>
        </p:spPr>
        <p:txBody>
          <a:bodyPr/>
          <a:lstStyle/>
          <a:p>
            <a:endParaRPr lang="en-US"/>
          </a:p>
        </p:txBody>
      </p:sp>
      <p:sp>
        <p:nvSpPr>
          <p:cNvPr id="5148" name="Line 282"/>
          <p:cNvSpPr>
            <a:spLocks noChangeShapeType="1"/>
          </p:cNvSpPr>
          <p:nvPr/>
        </p:nvSpPr>
        <p:spPr bwMode="auto">
          <a:xfrm>
            <a:off x="5140325" y="3930650"/>
            <a:ext cx="66675" cy="0"/>
          </a:xfrm>
          <a:prstGeom prst="line">
            <a:avLst/>
          </a:prstGeom>
          <a:noFill/>
          <a:ln w="28575">
            <a:solidFill>
              <a:srgbClr val="FFFFFF"/>
            </a:solidFill>
            <a:round/>
            <a:headEnd/>
            <a:tailEnd/>
          </a:ln>
        </p:spPr>
        <p:txBody>
          <a:bodyPr/>
          <a:lstStyle/>
          <a:p>
            <a:endParaRPr lang="en-US"/>
          </a:p>
        </p:txBody>
      </p:sp>
      <p:sp>
        <p:nvSpPr>
          <p:cNvPr id="5149" name="Line 283"/>
          <p:cNvSpPr>
            <a:spLocks noChangeShapeType="1"/>
          </p:cNvSpPr>
          <p:nvPr/>
        </p:nvSpPr>
        <p:spPr bwMode="auto">
          <a:xfrm>
            <a:off x="5140325" y="3302000"/>
            <a:ext cx="66675" cy="0"/>
          </a:xfrm>
          <a:prstGeom prst="line">
            <a:avLst/>
          </a:prstGeom>
          <a:noFill/>
          <a:ln w="28575">
            <a:solidFill>
              <a:srgbClr val="FFFFFF"/>
            </a:solidFill>
            <a:round/>
            <a:headEnd/>
            <a:tailEnd/>
          </a:ln>
        </p:spPr>
        <p:txBody>
          <a:bodyPr/>
          <a:lstStyle/>
          <a:p>
            <a:endParaRPr lang="en-US"/>
          </a:p>
        </p:txBody>
      </p:sp>
      <p:sp>
        <p:nvSpPr>
          <p:cNvPr id="5150" name="Line 284"/>
          <p:cNvSpPr>
            <a:spLocks noChangeShapeType="1"/>
          </p:cNvSpPr>
          <p:nvPr/>
        </p:nvSpPr>
        <p:spPr bwMode="auto">
          <a:xfrm>
            <a:off x="5140325" y="2674938"/>
            <a:ext cx="66675" cy="0"/>
          </a:xfrm>
          <a:prstGeom prst="line">
            <a:avLst/>
          </a:prstGeom>
          <a:noFill/>
          <a:ln w="28575">
            <a:solidFill>
              <a:srgbClr val="FFFFFF"/>
            </a:solidFill>
            <a:round/>
            <a:headEnd/>
            <a:tailEnd/>
          </a:ln>
        </p:spPr>
        <p:txBody>
          <a:bodyPr/>
          <a:lstStyle/>
          <a:p>
            <a:endParaRPr lang="en-US"/>
          </a:p>
        </p:txBody>
      </p:sp>
      <p:sp>
        <p:nvSpPr>
          <p:cNvPr id="5151" name="Line 285"/>
          <p:cNvSpPr>
            <a:spLocks noChangeShapeType="1"/>
          </p:cNvSpPr>
          <p:nvPr/>
        </p:nvSpPr>
        <p:spPr bwMode="auto">
          <a:xfrm>
            <a:off x="5140325" y="2057400"/>
            <a:ext cx="66675" cy="0"/>
          </a:xfrm>
          <a:prstGeom prst="line">
            <a:avLst/>
          </a:prstGeom>
          <a:noFill/>
          <a:ln w="28575">
            <a:solidFill>
              <a:srgbClr val="FFFFFF"/>
            </a:solidFill>
            <a:round/>
            <a:headEnd/>
            <a:tailEnd/>
          </a:ln>
        </p:spPr>
        <p:txBody>
          <a:bodyPr/>
          <a:lstStyle/>
          <a:p>
            <a:endParaRPr lang="en-US"/>
          </a:p>
        </p:txBody>
      </p:sp>
      <p:sp>
        <p:nvSpPr>
          <p:cNvPr id="5152" name="Line 286"/>
          <p:cNvSpPr>
            <a:spLocks noChangeShapeType="1"/>
          </p:cNvSpPr>
          <p:nvPr/>
        </p:nvSpPr>
        <p:spPr bwMode="auto">
          <a:xfrm>
            <a:off x="5140325" y="1428750"/>
            <a:ext cx="66675" cy="0"/>
          </a:xfrm>
          <a:prstGeom prst="line">
            <a:avLst/>
          </a:prstGeom>
          <a:noFill/>
          <a:ln w="28575">
            <a:solidFill>
              <a:srgbClr val="FFFFFF"/>
            </a:solidFill>
            <a:round/>
            <a:headEnd/>
            <a:tailEnd/>
          </a:ln>
        </p:spPr>
        <p:txBody>
          <a:bodyPr/>
          <a:lstStyle/>
          <a:p>
            <a:endParaRPr lang="en-US"/>
          </a:p>
        </p:txBody>
      </p:sp>
      <p:sp>
        <p:nvSpPr>
          <p:cNvPr id="5153" name="Line 287"/>
          <p:cNvSpPr>
            <a:spLocks noChangeShapeType="1"/>
          </p:cNvSpPr>
          <p:nvPr/>
        </p:nvSpPr>
        <p:spPr bwMode="auto">
          <a:xfrm>
            <a:off x="5140325" y="5184775"/>
            <a:ext cx="3305175" cy="0"/>
          </a:xfrm>
          <a:prstGeom prst="line">
            <a:avLst/>
          </a:prstGeom>
          <a:noFill/>
          <a:ln w="28575">
            <a:solidFill>
              <a:schemeClr val="bg1"/>
            </a:solidFill>
            <a:round/>
            <a:headEnd/>
            <a:tailEnd/>
          </a:ln>
          <a:effectLst/>
        </p:spPr>
        <p:txBody>
          <a:bodyPr/>
          <a:lstStyle/>
          <a:p>
            <a:endParaRPr lang="en-US"/>
          </a:p>
        </p:txBody>
      </p:sp>
      <p:sp>
        <p:nvSpPr>
          <p:cNvPr id="5127" name="Rectangle 9"/>
          <p:cNvSpPr>
            <a:spLocks noChangeArrowheads="1"/>
          </p:cNvSpPr>
          <p:nvPr/>
        </p:nvSpPr>
        <p:spPr bwMode="auto">
          <a:xfrm>
            <a:off x="152400" y="5916363"/>
            <a:ext cx="8991600" cy="1169551"/>
          </a:xfrm>
          <a:prstGeom prst="rect">
            <a:avLst/>
          </a:prstGeom>
          <a:noFill/>
          <a:ln w="9525">
            <a:noFill/>
            <a:miter lim="800000"/>
            <a:headEnd/>
            <a:tailEnd/>
          </a:ln>
          <a:effectLst/>
        </p:spPr>
        <p:txBody>
          <a:bodyPr>
            <a:spAutoFit/>
          </a:bodyPr>
          <a:lstStyle/>
          <a:p>
            <a:pPr>
              <a:spcBef>
                <a:spcPct val="50000"/>
              </a:spcBef>
            </a:pPr>
            <a:r>
              <a:rPr lang="en-US" sz="1000" dirty="0" smtClean="0">
                <a:solidFill>
                  <a:schemeClr val="bg1"/>
                </a:solidFill>
              </a:rPr>
              <a:t>Spatial </a:t>
            </a:r>
            <a:r>
              <a:rPr lang="en-US" sz="1000" dirty="0">
                <a:solidFill>
                  <a:schemeClr val="bg1"/>
                </a:solidFill>
              </a:rPr>
              <a:t>delayed response performance during the increased memory load tasks is significantly lower than baseline averages under normal testing conditions.  ANOVA: Adults F[1,18] = 88.753; p &lt; 0.001. Aged F[1, 16] = 134.869; p &lt; 0.001. This data was also normalized (not shown) to account for variances in the number of wells between animals using the formula: (X-(1/Y*100))/(100-(1/Y*100)) where:  X = DR score (as a % correct) Y = # of </a:t>
            </a:r>
            <a:r>
              <a:rPr lang="en-US" sz="1000" dirty="0" err="1">
                <a:solidFill>
                  <a:schemeClr val="bg1"/>
                </a:solidFill>
              </a:rPr>
              <a:t>wellsThese</a:t>
            </a:r>
            <a:r>
              <a:rPr lang="en-US" sz="1000" dirty="0">
                <a:solidFill>
                  <a:schemeClr val="bg1"/>
                </a:solidFill>
              </a:rPr>
              <a:t> results also showed significant decrease during the memory load challenge.  ANOVA: Adults F[1,18] = 47.775; p &lt; 0.001. Aged F[1, 16] = 31.878; p &lt; 0.001.</a:t>
            </a:r>
          </a:p>
          <a:p>
            <a:pPr>
              <a:spcBef>
                <a:spcPct val="50000"/>
              </a:spcBef>
            </a:pPr>
            <a:endParaRPr lang="en-US" sz="1000" dirty="0">
              <a:solidFill>
                <a:schemeClr val="bg1"/>
              </a:solidFill>
            </a:endParaRPr>
          </a:p>
          <a:p>
            <a:pPr>
              <a:spcBef>
                <a:spcPct val="50000"/>
              </a:spcBef>
            </a:pPr>
            <a:endParaRPr lang="en-US" sz="1000" dirty="0">
              <a:solidFill>
                <a:schemeClr val="bg1"/>
              </a:solidFill>
            </a:endParaRPr>
          </a:p>
        </p:txBody>
      </p:sp>
      <p:sp>
        <p:nvSpPr>
          <p:cNvPr id="64" name="Rectangle 54"/>
          <p:cNvSpPr>
            <a:spLocks noChangeArrowheads="1"/>
          </p:cNvSpPr>
          <p:nvPr/>
        </p:nvSpPr>
        <p:spPr bwMode="auto">
          <a:xfrm>
            <a:off x="3544150" y="661187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1143000"/>
          </a:xfrm>
        </p:spPr>
        <p:txBody>
          <a:bodyPr>
            <a:normAutofit/>
          </a:bodyPr>
          <a:lstStyle/>
          <a:p>
            <a:pPr eaLnBrk="1" hangingPunct="1"/>
            <a:r>
              <a:rPr lang="en-US" sz="2400" i="1" dirty="0" smtClean="0">
                <a:solidFill>
                  <a:srgbClr val="FF99FF"/>
                </a:solidFill>
                <a:latin typeface="Times New Roman" pitchFamily="18" charset="0"/>
                <a:cs typeface="Times New Roman" pitchFamily="18" charset="0"/>
              </a:rPr>
              <a:t>Aged Animals Show a Trend for Greater Impairment at Longer Delays than Adults Under Increased Memory Load Conditions</a:t>
            </a:r>
          </a:p>
        </p:txBody>
      </p:sp>
      <p:cxnSp>
        <p:nvCxnSpPr>
          <p:cNvPr id="76" name="Straight Connector 75"/>
          <p:cNvCxnSpPr/>
          <p:nvPr/>
        </p:nvCxnSpPr>
        <p:spPr>
          <a:xfrm>
            <a:off x="152400" y="10668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6163" name="Rectangle 65"/>
          <p:cNvSpPr>
            <a:spLocks noChangeArrowheads="1"/>
          </p:cNvSpPr>
          <p:nvPr/>
        </p:nvSpPr>
        <p:spPr bwMode="auto">
          <a:xfrm rot="16200000">
            <a:off x="438769" y="3218656"/>
            <a:ext cx="2387600" cy="274638"/>
          </a:xfrm>
          <a:prstGeom prst="rect">
            <a:avLst/>
          </a:prstGeom>
          <a:noFill/>
          <a:ln w="9525">
            <a:noFill/>
            <a:miter lim="800000"/>
            <a:headEnd/>
            <a:tailEnd/>
          </a:ln>
        </p:spPr>
        <p:txBody>
          <a:bodyPr wrap="none" lIns="0" tIns="0" rIns="0" bIns="0">
            <a:spAutoFit/>
          </a:bodyPr>
          <a:lstStyle/>
          <a:p>
            <a:r>
              <a:rPr lang="en-US">
                <a:solidFill>
                  <a:srgbClr val="FFFFFF"/>
                </a:solidFill>
              </a:rPr>
              <a:t>Mean Number of Errors</a:t>
            </a:r>
            <a:endParaRPr lang="en-US"/>
          </a:p>
        </p:txBody>
      </p:sp>
      <p:sp>
        <p:nvSpPr>
          <p:cNvPr id="6164" name="Text Box 80"/>
          <p:cNvSpPr txBox="1">
            <a:spLocks noChangeArrowheads="1"/>
          </p:cNvSpPr>
          <p:nvPr/>
        </p:nvSpPr>
        <p:spPr bwMode="auto">
          <a:xfrm>
            <a:off x="2636663" y="4946650"/>
            <a:ext cx="1042987" cy="336550"/>
          </a:xfrm>
          <a:prstGeom prst="rect">
            <a:avLst/>
          </a:prstGeom>
          <a:noFill/>
          <a:ln w="9525">
            <a:noFill/>
            <a:miter lim="800000"/>
            <a:headEnd/>
            <a:tailEnd/>
          </a:ln>
          <a:effectLst/>
        </p:spPr>
        <p:txBody>
          <a:bodyPr>
            <a:spAutoFit/>
          </a:bodyPr>
          <a:lstStyle/>
          <a:p>
            <a:pPr algn="ctr">
              <a:spcBef>
                <a:spcPct val="50000"/>
              </a:spcBef>
            </a:pPr>
            <a:r>
              <a:rPr lang="en-US" sz="1600">
                <a:solidFill>
                  <a:schemeClr val="bg1"/>
                </a:solidFill>
              </a:rPr>
              <a:t>(0 – 1)N </a:t>
            </a:r>
          </a:p>
        </p:txBody>
      </p:sp>
      <p:sp>
        <p:nvSpPr>
          <p:cNvPr id="6165" name="Text Box 81"/>
          <p:cNvSpPr txBox="1">
            <a:spLocks noChangeArrowheads="1"/>
          </p:cNvSpPr>
          <p:nvPr/>
        </p:nvSpPr>
        <p:spPr bwMode="auto">
          <a:xfrm>
            <a:off x="4687713" y="4946650"/>
            <a:ext cx="1004887" cy="336550"/>
          </a:xfrm>
          <a:prstGeom prst="rect">
            <a:avLst/>
          </a:prstGeom>
          <a:noFill/>
          <a:ln w="9525">
            <a:noFill/>
            <a:miter lim="800000"/>
            <a:headEnd/>
            <a:tailEnd/>
          </a:ln>
          <a:effectLst/>
        </p:spPr>
        <p:txBody>
          <a:bodyPr>
            <a:spAutoFit/>
          </a:bodyPr>
          <a:lstStyle/>
          <a:p>
            <a:pPr algn="ctr">
              <a:spcBef>
                <a:spcPct val="50000"/>
              </a:spcBef>
            </a:pPr>
            <a:r>
              <a:rPr lang="en-US" sz="1600">
                <a:solidFill>
                  <a:schemeClr val="bg1"/>
                </a:solidFill>
              </a:rPr>
              <a:t>(3 – 4)N</a:t>
            </a:r>
          </a:p>
        </p:txBody>
      </p:sp>
      <p:sp>
        <p:nvSpPr>
          <p:cNvPr id="6166" name="Text Box 82"/>
          <p:cNvSpPr txBox="1">
            <a:spLocks noChangeArrowheads="1"/>
          </p:cNvSpPr>
          <p:nvPr/>
        </p:nvSpPr>
        <p:spPr bwMode="auto">
          <a:xfrm>
            <a:off x="2939875" y="5347013"/>
            <a:ext cx="2328863" cy="366712"/>
          </a:xfrm>
          <a:prstGeom prst="rect">
            <a:avLst/>
          </a:prstGeom>
          <a:noFill/>
          <a:ln w="9525">
            <a:noFill/>
            <a:miter lim="800000"/>
            <a:headEnd/>
            <a:tailEnd/>
          </a:ln>
          <a:effectLst/>
        </p:spPr>
        <p:txBody>
          <a:bodyPr>
            <a:spAutoFit/>
          </a:bodyPr>
          <a:lstStyle/>
          <a:p>
            <a:pPr algn="ctr">
              <a:spcBef>
                <a:spcPct val="50000"/>
              </a:spcBef>
            </a:pPr>
            <a:r>
              <a:rPr lang="en-US" dirty="0">
                <a:solidFill>
                  <a:schemeClr val="bg1"/>
                </a:solidFill>
              </a:rPr>
              <a:t>Delays (N seconds)</a:t>
            </a:r>
          </a:p>
        </p:txBody>
      </p:sp>
      <p:sp>
        <p:nvSpPr>
          <p:cNvPr id="6167" name="Line 171"/>
          <p:cNvSpPr>
            <a:spLocks noChangeShapeType="1"/>
          </p:cNvSpPr>
          <p:nvPr/>
        </p:nvSpPr>
        <p:spPr bwMode="auto">
          <a:xfrm>
            <a:off x="2373138" y="4891088"/>
            <a:ext cx="3851275" cy="0"/>
          </a:xfrm>
          <a:prstGeom prst="line">
            <a:avLst/>
          </a:prstGeom>
          <a:noFill/>
          <a:ln w="28575">
            <a:solidFill>
              <a:srgbClr val="FFFFFF"/>
            </a:solidFill>
            <a:round/>
            <a:headEnd/>
            <a:tailEnd/>
          </a:ln>
        </p:spPr>
        <p:txBody>
          <a:bodyPr/>
          <a:lstStyle/>
          <a:p>
            <a:endParaRPr lang="en-US"/>
          </a:p>
        </p:txBody>
      </p:sp>
      <p:sp>
        <p:nvSpPr>
          <p:cNvPr id="6168" name="Line 178"/>
          <p:cNvSpPr>
            <a:spLocks noChangeShapeType="1"/>
          </p:cNvSpPr>
          <p:nvPr/>
        </p:nvSpPr>
        <p:spPr bwMode="auto">
          <a:xfrm>
            <a:off x="2369963" y="1949450"/>
            <a:ext cx="0" cy="2936875"/>
          </a:xfrm>
          <a:prstGeom prst="line">
            <a:avLst/>
          </a:prstGeom>
          <a:noFill/>
          <a:ln w="28575">
            <a:solidFill>
              <a:srgbClr val="FFFFFF"/>
            </a:solidFill>
            <a:round/>
            <a:headEnd/>
            <a:tailEnd/>
          </a:ln>
        </p:spPr>
        <p:txBody>
          <a:bodyPr/>
          <a:lstStyle/>
          <a:p>
            <a:endParaRPr lang="en-US"/>
          </a:p>
        </p:txBody>
      </p:sp>
      <p:sp>
        <p:nvSpPr>
          <p:cNvPr id="6169" name="Line 179"/>
          <p:cNvSpPr>
            <a:spLocks noChangeShapeType="1"/>
          </p:cNvSpPr>
          <p:nvPr/>
        </p:nvSpPr>
        <p:spPr bwMode="auto">
          <a:xfrm>
            <a:off x="2369963" y="4886325"/>
            <a:ext cx="66675" cy="0"/>
          </a:xfrm>
          <a:prstGeom prst="line">
            <a:avLst/>
          </a:prstGeom>
          <a:noFill/>
          <a:ln w="28575">
            <a:solidFill>
              <a:srgbClr val="FFFFFF"/>
            </a:solidFill>
            <a:round/>
            <a:headEnd/>
            <a:tailEnd/>
          </a:ln>
        </p:spPr>
        <p:txBody>
          <a:bodyPr/>
          <a:lstStyle/>
          <a:p>
            <a:endParaRPr lang="en-US"/>
          </a:p>
        </p:txBody>
      </p:sp>
      <p:sp>
        <p:nvSpPr>
          <p:cNvPr id="6170" name="Line 180"/>
          <p:cNvSpPr>
            <a:spLocks noChangeShapeType="1"/>
          </p:cNvSpPr>
          <p:nvPr/>
        </p:nvSpPr>
        <p:spPr bwMode="auto">
          <a:xfrm>
            <a:off x="2369963" y="4392613"/>
            <a:ext cx="66675" cy="0"/>
          </a:xfrm>
          <a:prstGeom prst="line">
            <a:avLst/>
          </a:prstGeom>
          <a:noFill/>
          <a:ln w="28575">
            <a:solidFill>
              <a:srgbClr val="FFFFFF"/>
            </a:solidFill>
            <a:round/>
            <a:headEnd/>
            <a:tailEnd/>
          </a:ln>
        </p:spPr>
        <p:txBody>
          <a:bodyPr/>
          <a:lstStyle/>
          <a:p>
            <a:endParaRPr lang="en-US"/>
          </a:p>
        </p:txBody>
      </p:sp>
      <p:sp>
        <p:nvSpPr>
          <p:cNvPr id="6171" name="Line 181"/>
          <p:cNvSpPr>
            <a:spLocks noChangeShapeType="1"/>
          </p:cNvSpPr>
          <p:nvPr/>
        </p:nvSpPr>
        <p:spPr bwMode="auto">
          <a:xfrm>
            <a:off x="2369963" y="3911600"/>
            <a:ext cx="66675" cy="0"/>
          </a:xfrm>
          <a:prstGeom prst="line">
            <a:avLst/>
          </a:prstGeom>
          <a:noFill/>
          <a:ln w="28575">
            <a:solidFill>
              <a:srgbClr val="FFFFFF"/>
            </a:solidFill>
            <a:round/>
            <a:headEnd/>
            <a:tailEnd/>
          </a:ln>
        </p:spPr>
        <p:txBody>
          <a:bodyPr/>
          <a:lstStyle/>
          <a:p>
            <a:endParaRPr lang="en-US"/>
          </a:p>
        </p:txBody>
      </p:sp>
      <p:sp>
        <p:nvSpPr>
          <p:cNvPr id="6172" name="Line 182"/>
          <p:cNvSpPr>
            <a:spLocks noChangeShapeType="1"/>
          </p:cNvSpPr>
          <p:nvPr/>
        </p:nvSpPr>
        <p:spPr bwMode="auto">
          <a:xfrm>
            <a:off x="2369963" y="3417888"/>
            <a:ext cx="66675" cy="0"/>
          </a:xfrm>
          <a:prstGeom prst="line">
            <a:avLst/>
          </a:prstGeom>
          <a:noFill/>
          <a:ln w="28575">
            <a:solidFill>
              <a:srgbClr val="FFFFFF"/>
            </a:solidFill>
            <a:round/>
            <a:headEnd/>
            <a:tailEnd/>
          </a:ln>
        </p:spPr>
        <p:txBody>
          <a:bodyPr/>
          <a:lstStyle/>
          <a:p>
            <a:endParaRPr lang="en-US"/>
          </a:p>
        </p:txBody>
      </p:sp>
      <p:sp>
        <p:nvSpPr>
          <p:cNvPr id="6173" name="Line 183"/>
          <p:cNvSpPr>
            <a:spLocks noChangeShapeType="1"/>
          </p:cNvSpPr>
          <p:nvPr/>
        </p:nvSpPr>
        <p:spPr bwMode="auto">
          <a:xfrm>
            <a:off x="2369963" y="2924175"/>
            <a:ext cx="66675" cy="0"/>
          </a:xfrm>
          <a:prstGeom prst="line">
            <a:avLst/>
          </a:prstGeom>
          <a:noFill/>
          <a:ln w="28575">
            <a:solidFill>
              <a:srgbClr val="FFFFFF"/>
            </a:solidFill>
            <a:round/>
            <a:headEnd/>
            <a:tailEnd/>
          </a:ln>
        </p:spPr>
        <p:txBody>
          <a:bodyPr/>
          <a:lstStyle/>
          <a:p>
            <a:endParaRPr lang="en-US"/>
          </a:p>
        </p:txBody>
      </p:sp>
      <p:sp>
        <p:nvSpPr>
          <p:cNvPr id="6174" name="Line 184"/>
          <p:cNvSpPr>
            <a:spLocks noChangeShapeType="1"/>
          </p:cNvSpPr>
          <p:nvPr/>
        </p:nvSpPr>
        <p:spPr bwMode="auto">
          <a:xfrm>
            <a:off x="2369963" y="2443163"/>
            <a:ext cx="66675" cy="0"/>
          </a:xfrm>
          <a:prstGeom prst="line">
            <a:avLst/>
          </a:prstGeom>
          <a:noFill/>
          <a:ln w="28575">
            <a:solidFill>
              <a:srgbClr val="FFFFFF"/>
            </a:solidFill>
            <a:round/>
            <a:headEnd/>
            <a:tailEnd/>
          </a:ln>
        </p:spPr>
        <p:txBody>
          <a:bodyPr/>
          <a:lstStyle/>
          <a:p>
            <a:endParaRPr lang="en-US"/>
          </a:p>
        </p:txBody>
      </p:sp>
      <p:sp>
        <p:nvSpPr>
          <p:cNvPr id="6175" name="Line 185"/>
          <p:cNvSpPr>
            <a:spLocks noChangeShapeType="1"/>
          </p:cNvSpPr>
          <p:nvPr/>
        </p:nvSpPr>
        <p:spPr bwMode="auto">
          <a:xfrm>
            <a:off x="2369963" y="1949450"/>
            <a:ext cx="66675" cy="0"/>
          </a:xfrm>
          <a:prstGeom prst="line">
            <a:avLst/>
          </a:prstGeom>
          <a:noFill/>
          <a:ln w="28575">
            <a:solidFill>
              <a:srgbClr val="FFFFFF"/>
            </a:solidFill>
            <a:round/>
            <a:headEnd/>
            <a:tailEnd/>
          </a:ln>
        </p:spPr>
        <p:txBody>
          <a:bodyPr/>
          <a:lstStyle/>
          <a:p>
            <a:endParaRPr lang="en-US"/>
          </a:p>
        </p:txBody>
      </p:sp>
      <p:sp>
        <p:nvSpPr>
          <p:cNvPr id="6176" name="Line 186"/>
          <p:cNvSpPr>
            <a:spLocks noChangeShapeType="1"/>
          </p:cNvSpPr>
          <p:nvPr/>
        </p:nvSpPr>
        <p:spPr bwMode="auto">
          <a:xfrm flipV="1">
            <a:off x="3095450" y="3230563"/>
            <a:ext cx="2176463" cy="947737"/>
          </a:xfrm>
          <a:prstGeom prst="line">
            <a:avLst/>
          </a:prstGeom>
          <a:noFill/>
          <a:ln w="26988">
            <a:solidFill>
              <a:srgbClr val="99CCFF"/>
            </a:solidFill>
            <a:round/>
            <a:headEnd/>
            <a:tailEnd/>
          </a:ln>
        </p:spPr>
        <p:txBody>
          <a:bodyPr/>
          <a:lstStyle/>
          <a:p>
            <a:endParaRPr lang="en-US"/>
          </a:p>
        </p:txBody>
      </p:sp>
      <p:sp>
        <p:nvSpPr>
          <p:cNvPr id="6177" name="Line 187"/>
          <p:cNvSpPr>
            <a:spLocks noChangeShapeType="1"/>
          </p:cNvSpPr>
          <p:nvPr/>
        </p:nvSpPr>
        <p:spPr bwMode="auto">
          <a:xfrm flipV="1">
            <a:off x="3095450" y="4151313"/>
            <a:ext cx="0" cy="26987"/>
          </a:xfrm>
          <a:prstGeom prst="line">
            <a:avLst/>
          </a:prstGeom>
          <a:noFill/>
          <a:ln w="12700">
            <a:solidFill>
              <a:srgbClr val="000000"/>
            </a:solidFill>
            <a:round/>
            <a:headEnd/>
            <a:tailEnd/>
          </a:ln>
        </p:spPr>
        <p:txBody>
          <a:bodyPr/>
          <a:lstStyle/>
          <a:p>
            <a:endParaRPr lang="en-US"/>
          </a:p>
        </p:txBody>
      </p:sp>
      <p:sp>
        <p:nvSpPr>
          <p:cNvPr id="6178" name="Line 188"/>
          <p:cNvSpPr>
            <a:spLocks noChangeShapeType="1"/>
          </p:cNvSpPr>
          <p:nvPr/>
        </p:nvSpPr>
        <p:spPr bwMode="auto">
          <a:xfrm>
            <a:off x="3055763" y="4151313"/>
            <a:ext cx="93662" cy="0"/>
          </a:xfrm>
          <a:prstGeom prst="line">
            <a:avLst/>
          </a:prstGeom>
          <a:noFill/>
          <a:ln w="12700">
            <a:solidFill>
              <a:srgbClr val="000000"/>
            </a:solidFill>
            <a:round/>
            <a:headEnd/>
            <a:tailEnd/>
          </a:ln>
        </p:spPr>
        <p:txBody>
          <a:bodyPr/>
          <a:lstStyle/>
          <a:p>
            <a:endParaRPr lang="en-US"/>
          </a:p>
        </p:txBody>
      </p:sp>
      <p:sp>
        <p:nvSpPr>
          <p:cNvPr id="6179" name="Line 189"/>
          <p:cNvSpPr>
            <a:spLocks noChangeShapeType="1"/>
          </p:cNvSpPr>
          <p:nvPr/>
        </p:nvSpPr>
        <p:spPr bwMode="auto">
          <a:xfrm flipV="1">
            <a:off x="5271913" y="3163888"/>
            <a:ext cx="0" cy="66675"/>
          </a:xfrm>
          <a:prstGeom prst="line">
            <a:avLst/>
          </a:prstGeom>
          <a:noFill/>
          <a:ln w="12700">
            <a:solidFill>
              <a:srgbClr val="000000"/>
            </a:solidFill>
            <a:round/>
            <a:headEnd/>
            <a:tailEnd/>
          </a:ln>
        </p:spPr>
        <p:txBody>
          <a:bodyPr/>
          <a:lstStyle/>
          <a:p>
            <a:endParaRPr lang="en-US"/>
          </a:p>
        </p:txBody>
      </p:sp>
      <p:sp>
        <p:nvSpPr>
          <p:cNvPr id="6180" name="Line 190"/>
          <p:cNvSpPr>
            <a:spLocks noChangeShapeType="1"/>
          </p:cNvSpPr>
          <p:nvPr/>
        </p:nvSpPr>
        <p:spPr bwMode="auto">
          <a:xfrm>
            <a:off x="5230638" y="3163888"/>
            <a:ext cx="93662" cy="0"/>
          </a:xfrm>
          <a:prstGeom prst="line">
            <a:avLst/>
          </a:prstGeom>
          <a:noFill/>
          <a:ln w="12700">
            <a:solidFill>
              <a:srgbClr val="000000"/>
            </a:solidFill>
            <a:round/>
            <a:headEnd/>
            <a:tailEnd/>
          </a:ln>
        </p:spPr>
        <p:txBody>
          <a:bodyPr/>
          <a:lstStyle/>
          <a:p>
            <a:endParaRPr lang="en-US"/>
          </a:p>
        </p:txBody>
      </p:sp>
      <p:sp>
        <p:nvSpPr>
          <p:cNvPr id="6181" name="Line 191"/>
          <p:cNvSpPr>
            <a:spLocks noChangeShapeType="1"/>
          </p:cNvSpPr>
          <p:nvPr/>
        </p:nvSpPr>
        <p:spPr bwMode="auto">
          <a:xfrm>
            <a:off x="3095450" y="4178300"/>
            <a:ext cx="0" cy="26988"/>
          </a:xfrm>
          <a:prstGeom prst="line">
            <a:avLst/>
          </a:prstGeom>
          <a:noFill/>
          <a:ln w="12700">
            <a:solidFill>
              <a:srgbClr val="000000"/>
            </a:solidFill>
            <a:round/>
            <a:headEnd/>
            <a:tailEnd/>
          </a:ln>
        </p:spPr>
        <p:txBody>
          <a:bodyPr/>
          <a:lstStyle/>
          <a:p>
            <a:endParaRPr lang="en-US"/>
          </a:p>
        </p:txBody>
      </p:sp>
      <p:sp>
        <p:nvSpPr>
          <p:cNvPr id="6182" name="Line 192"/>
          <p:cNvSpPr>
            <a:spLocks noChangeShapeType="1"/>
          </p:cNvSpPr>
          <p:nvPr/>
        </p:nvSpPr>
        <p:spPr bwMode="auto">
          <a:xfrm>
            <a:off x="3055763" y="4205288"/>
            <a:ext cx="93662" cy="0"/>
          </a:xfrm>
          <a:prstGeom prst="line">
            <a:avLst/>
          </a:prstGeom>
          <a:noFill/>
          <a:ln w="12700">
            <a:solidFill>
              <a:srgbClr val="000000"/>
            </a:solidFill>
            <a:round/>
            <a:headEnd/>
            <a:tailEnd/>
          </a:ln>
        </p:spPr>
        <p:txBody>
          <a:bodyPr/>
          <a:lstStyle/>
          <a:p>
            <a:endParaRPr lang="en-US"/>
          </a:p>
        </p:txBody>
      </p:sp>
      <p:sp>
        <p:nvSpPr>
          <p:cNvPr id="6183" name="Line 193"/>
          <p:cNvSpPr>
            <a:spLocks noChangeShapeType="1"/>
          </p:cNvSpPr>
          <p:nvPr/>
        </p:nvSpPr>
        <p:spPr bwMode="auto">
          <a:xfrm>
            <a:off x="5271913" y="3230563"/>
            <a:ext cx="0" cy="66675"/>
          </a:xfrm>
          <a:prstGeom prst="line">
            <a:avLst/>
          </a:prstGeom>
          <a:noFill/>
          <a:ln w="12700">
            <a:solidFill>
              <a:srgbClr val="000000"/>
            </a:solidFill>
            <a:round/>
            <a:headEnd/>
            <a:tailEnd/>
          </a:ln>
        </p:spPr>
        <p:txBody>
          <a:bodyPr/>
          <a:lstStyle/>
          <a:p>
            <a:endParaRPr lang="en-US"/>
          </a:p>
        </p:txBody>
      </p:sp>
      <p:sp>
        <p:nvSpPr>
          <p:cNvPr id="6184" name="Line 194"/>
          <p:cNvSpPr>
            <a:spLocks noChangeShapeType="1"/>
          </p:cNvSpPr>
          <p:nvPr/>
        </p:nvSpPr>
        <p:spPr bwMode="auto">
          <a:xfrm>
            <a:off x="5230638" y="3297238"/>
            <a:ext cx="93662" cy="0"/>
          </a:xfrm>
          <a:prstGeom prst="line">
            <a:avLst/>
          </a:prstGeom>
          <a:noFill/>
          <a:ln w="12700">
            <a:solidFill>
              <a:srgbClr val="000000"/>
            </a:solidFill>
            <a:round/>
            <a:headEnd/>
            <a:tailEnd/>
          </a:ln>
        </p:spPr>
        <p:txBody>
          <a:bodyPr/>
          <a:lstStyle/>
          <a:p>
            <a:endParaRPr lang="en-US"/>
          </a:p>
        </p:txBody>
      </p:sp>
      <p:sp>
        <p:nvSpPr>
          <p:cNvPr id="6185" name="Line 195"/>
          <p:cNvSpPr>
            <a:spLocks noChangeShapeType="1"/>
          </p:cNvSpPr>
          <p:nvPr/>
        </p:nvSpPr>
        <p:spPr bwMode="auto">
          <a:xfrm flipV="1">
            <a:off x="3095450" y="2616200"/>
            <a:ext cx="2176463" cy="587375"/>
          </a:xfrm>
          <a:prstGeom prst="line">
            <a:avLst/>
          </a:prstGeom>
          <a:noFill/>
          <a:ln w="26988">
            <a:solidFill>
              <a:srgbClr val="0000FF"/>
            </a:solidFill>
            <a:round/>
            <a:headEnd/>
            <a:tailEnd/>
          </a:ln>
        </p:spPr>
        <p:txBody>
          <a:bodyPr/>
          <a:lstStyle/>
          <a:p>
            <a:endParaRPr lang="en-US"/>
          </a:p>
        </p:txBody>
      </p:sp>
      <p:sp>
        <p:nvSpPr>
          <p:cNvPr id="6186" name="Line 196"/>
          <p:cNvSpPr>
            <a:spLocks noChangeShapeType="1"/>
          </p:cNvSpPr>
          <p:nvPr/>
        </p:nvSpPr>
        <p:spPr bwMode="auto">
          <a:xfrm flipV="1">
            <a:off x="3095450" y="3109913"/>
            <a:ext cx="0" cy="93662"/>
          </a:xfrm>
          <a:prstGeom prst="line">
            <a:avLst/>
          </a:prstGeom>
          <a:noFill/>
          <a:ln w="12700">
            <a:solidFill>
              <a:srgbClr val="0000FF"/>
            </a:solidFill>
            <a:round/>
            <a:headEnd/>
            <a:tailEnd/>
          </a:ln>
        </p:spPr>
        <p:txBody>
          <a:bodyPr/>
          <a:lstStyle/>
          <a:p>
            <a:endParaRPr lang="en-US"/>
          </a:p>
        </p:txBody>
      </p:sp>
      <p:sp>
        <p:nvSpPr>
          <p:cNvPr id="6187" name="Line 197"/>
          <p:cNvSpPr>
            <a:spLocks noChangeShapeType="1"/>
          </p:cNvSpPr>
          <p:nvPr/>
        </p:nvSpPr>
        <p:spPr bwMode="auto">
          <a:xfrm>
            <a:off x="3055763" y="3109913"/>
            <a:ext cx="93662" cy="0"/>
          </a:xfrm>
          <a:prstGeom prst="line">
            <a:avLst/>
          </a:prstGeom>
          <a:noFill/>
          <a:ln w="12700">
            <a:solidFill>
              <a:srgbClr val="0000FF"/>
            </a:solidFill>
            <a:round/>
            <a:headEnd/>
            <a:tailEnd/>
          </a:ln>
        </p:spPr>
        <p:txBody>
          <a:bodyPr/>
          <a:lstStyle/>
          <a:p>
            <a:endParaRPr lang="en-US"/>
          </a:p>
        </p:txBody>
      </p:sp>
      <p:sp>
        <p:nvSpPr>
          <p:cNvPr id="6188" name="Line 198"/>
          <p:cNvSpPr>
            <a:spLocks noChangeShapeType="1"/>
          </p:cNvSpPr>
          <p:nvPr/>
        </p:nvSpPr>
        <p:spPr bwMode="auto">
          <a:xfrm flipV="1">
            <a:off x="5271913" y="2482850"/>
            <a:ext cx="0" cy="133350"/>
          </a:xfrm>
          <a:prstGeom prst="line">
            <a:avLst/>
          </a:prstGeom>
          <a:noFill/>
          <a:ln w="12700">
            <a:solidFill>
              <a:srgbClr val="0000FF"/>
            </a:solidFill>
            <a:round/>
            <a:headEnd/>
            <a:tailEnd/>
          </a:ln>
        </p:spPr>
        <p:txBody>
          <a:bodyPr/>
          <a:lstStyle/>
          <a:p>
            <a:endParaRPr lang="en-US"/>
          </a:p>
        </p:txBody>
      </p:sp>
      <p:sp>
        <p:nvSpPr>
          <p:cNvPr id="6189" name="Line 199"/>
          <p:cNvSpPr>
            <a:spLocks noChangeShapeType="1"/>
          </p:cNvSpPr>
          <p:nvPr/>
        </p:nvSpPr>
        <p:spPr bwMode="auto">
          <a:xfrm>
            <a:off x="5230638" y="2482850"/>
            <a:ext cx="93662" cy="0"/>
          </a:xfrm>
          <a:prstGeom prst="line">
            <a:avLst/>
          </a:prstGeom>
          <a:noFill/>
          <a:ln w="12700">
            <a:solidFill>
              <a:srgbClr val="0000FF"/>
            </a:solidFill>
            <a:round/>
            <a:headEnd/>
            <a:tailEnd/>
          </a:ln>
        </p:spPr>
        <p:txBody>
          <a:bodyPr/>
          <a:lstStyle/>
          <a:p>
            <a:endParaRPr lang="en-US"/>
          </a:p>
        </p:txBody>
      </p:sp>
      <p:sp>
        <p:nvSpPr>
          <p:cNvPr id="6190" name="Line 200"/>
          <p:cNvSpPr>
            <a:spLocks noChangeShapeType="1"/>
          </p:cNvSpPr>
          <p:nvPr/>
        </p:nvSpPr>
        <p:spPr bwMode="auto">
          <a:xfrm>
            <a:off x="3095450" y="3203575"/>
            <a:ext cx="0" cy="80963"/>
          </a:xfrm>
          <a:prstGeom prst="line">
            <a:avLst/>
          </a:prstGeom>
          <a:noFill/>
          <a:ln w="12700">
            <a:solidFill>
              <a:srgbClr val="0000FF"/>
            </a:solidFill>
            <a:round/>
            <a:headEnd/>
            <a:tailEnd/>
          </a:ln>
        </p:spPr>
        <p:txBody>
          <a:bodyPr/>
          <a:lstStyle/>
          <a:p>
            <a:endParaRPr lang="en-US"/>
          </a:p>
        </p:txBody>
      </p:sp>
      <p:sp>
        <p:nvSpPr>
          <p:cNvPr id="6191" name="Line 201"/>
          <p:cNvSpPr>
            <a:spLocks noChangeShapeType="1"/>
          </p:cNvSpPr>
          <p:nvPr/>
        </p:nvSpPr>
        <p:spPr bwMode="auto">
          <a:xfrm>
            <a:off x="3055763" y="3284538"/>
            <a:ext cx="93662" cy="0"/>
          </a:xfrm>
          <a:prstGeom prst="line">
            <a:avLst/>
          </a:prstGeom>
          <a:noFill/>
          <a:ln w="12700">
            <a:solidFill>
              <a:srgbClr val="0000FF"/>
            </a:solidFill>
            <a:round/>
            <a:headEnd/>
            <a:tailEnd/>
          </a:ln>
        </p:spPr>
        <p:txBody>
          <a:bodyPr/>
          <a:lstStyle/>
          <a:p>
            <a:endParaRPr lang="en-US"/>
          </a:p>
        </p:txBody>
      </p:sp>
      <p:sp>
        <p:nvSpPr>
          <p:cNvPr id="6192" name="Line 202"/>
          <p:cNvSpPr>
            <a:spLocks noChangeShapeType="1"/>
          </p:cNvSpPr>
          <p:nvPr/>
        </p:nvSpPr>
        <p:spPr bwMode="auto">
          <a:xfrm>
            <a:off x="5271913" y="2616200"/>
            <a:ext cx="0" cy="147638"/>
          </a:xfrm>
          <a:prstGeom prst="line">
            <a:avLst/>
          </a:prstGeom>
          <a:noFill/>
          <a:ln w="12700">
            <a:solidFill>
              <a:srgbClr val="0000FF"/>
            </a:solidFill>
            <a:round/>
            <a:headEnd/>
            <a:tailEnd/>
          </a:ln>
        </p:spPr>
        <p:txBody>
          <a:bodyPr/>
          <a:lstStyle/>
          <a:p>
            <a:endParaRPr lang="en-US"/>
          </a:p>
        </p:txBody>
      </p:sp>
      <p:sp>
        <p:nvSpPr>
          <p:cNvPr id="6193" name="Line 203"/>
          <p:cNvSpPr>
            <a:spLocks noChangeShapeType="1"/>
          </p:cNvSpPr>
          <p:nvPr/>
        </p:nvSpPr>
        <p:spPr bwMode="auto">
          <a:xfrm>
            <a:off x="5230638" y="2763838"/>
            <a:ext cx="93662" cy="0"/>
          </a:xfrm>
          <a:prstGeom prst="line">
            <a:avLst/>
          </a:prstGeom>
          <a:noFill/>
          <a:ln w="12700">
            <a:solidFill>
              <a:srgbClr val="0000FF"/>
            </a:solidFill>
            <a:round/>
            <a:headEnd/>
            <a:tailEnd/>
          </a:ln>
        </p:spPr>
        <p:txBody>
          <a:bodyPr/>
          <a:lstStyle/>
          <a:p>
            <a:endParaRPr lang="en-US"/>
          </a:p>
        </p:txBody>
      </p:sp>
      <p:sp>
        <p:nvSpPr>
          <p:cNvPr id="6194" name="Line 204"/>
          <p:cNvSpPr>
            <a:spLocks noChangeShapeType="1"/>
          </p:cNvSpPr>
          <p:nvPr/>
        </p:nvSpPr>
        <p:spPr bwMode="auto">
          <a:xfrm flipV="1">
            <a:off x="3095450" y="3297238"/>
            <a:ext cx="2176463" cy="881062"/>
          </a:xfrm>
          <a:prstGeom prst="line">
            <a:avLst/>
          </a:prstGeom>
          <a:noFill/>
          <a:ln w="26988">
            <a:solidFill>
              <a:srgbClr val="CC99FF"/>
            </a:solidFill>
            <a:round/>
            <a:headEnd/>
            <a:tailEnd/>
          </a:ln>
        </p:spPr>
        <p:txBody>
          <a:bodyPr/>
          <a:lstStyle/>
          <a:p>
            <a:endParaRPr lang="en-US"/>
          </a:p>
        </p:txBody>
      </p:sp>
      <p:sp>
        <p:nvSpPr>
          <p:cNvPr id="6195" name="Line 205"/>
          <p:cNvSpPr>
            <a:spLocks noChangeShapeType="1"/>
          </p:cNvSpPr>
          <p:nvPr/>
        </p:nvSpPr>
        <p:spPr bwMode="auto">
          <a:xfrm flipV="1">
            <a:off x="3095450" y="4125913"/>
            <a:ext cx="0" cy="52387"/>
          </a:xfrm>
          <a:prstGeom prst="line">
            <a:avLst/>
          </a:prstGeom>
          <a:noFill/>
          <a:ln w="12700">
            <a:solidFill>
              <a:srgbClr val="000000"/>
            </a:solidFill>
            <a:round/>
            <a:headEnd/>
            <a:tailEnd/>
          </a:ln>
        </p:spPr>
        <p:txBody>
          <a:bodyPr/>
          <a:lstStyle/>
          <a:p>
            <a:endParaRPr lang="en-US"/>
          </a:p>
        </p:txBody>
      </p:sp>
      <p:sp>
        <p:nvSpPr>
          <p:cNvPr id="6196" name="Line 206"/>
          <p:cNvSpPr>
            <a:spLocks noChangeShapeType="1"/>
          </p:cNvSpPr>
          <p:nvPr/>
        </p:nvSpPr>
        <p:spPr bwMode="auto">
          <a:xfrm>
            <a:off x="3055763" y="4125913"/>
            <a:ext cx="93662" cy="0"/>
          </a:xfrm>
          <a:prstGeom prst="line">
            <a:avLst/>
          </a:prstGeom>
          <a:noFill/>
          <a:ln w="12700">
            <a:solidFill>
              <a:srgbClr val="000000"/>
            </a:solidFill>
            <a:round/>
            <a:headEnd/>
            <a:tailEnd/>
          </a:ln>
        </p:spPr>
        <p:txBody>
          <a:bodyPr/>
          <a:lstStyle/>
          <a:p>
            <a:endParaRPr lang="en-US"/>
          </a:p>
        </p:txBody>
      </p:sp>
      <p:sp>
        <p:nvSpPr>
          <p:cNvPr id="6197" name="Line 207"/>
          <p:cNvSpPr>
            <a:spLocks noChangeShapeType="1"/>
          </p:cNvSpPr>
          <p:nvPr/>
        </p:nvSpPr>
        <p:spPr bwMode="auto">
          <a:xfrm flipV="1">
            <a:off x="5271913" y="3257550"/>
            <a:ext cx="0" cy="39688"/>
          </a:xfrm>
          <a:prstGeom prst="line">
            <a:avLst/>
          </a:prstGeom>
          <a:noFill/>
          <a:ln w="12700">
            <a:solidFill>
              <a:srgbClr val="000000"/>
            </a:solidFill>
            <a:round/>
            <a:headEnd/>
            <a:tailEnd/>
          </a:ln>
        </p:spPr>
        <p:txBody>
          <a:bodyPr/>
          <a:lstStyle/>
          <a:p>
            <a:endParaRPr lang="en-US"/>
          </a:p>
        </p:txBody>
      </p:sp>
      <p:sp>
        <p:nvSpPr>
          <p:cNvPr id="6198" name="Line 208"/>
          <p:cNvSpPr>
            <a:spLocks noChangeShapeType="1"/>
          </p:cNvSpPr>
          <p:nvPr/>
        </p:nvSpPr>
        <p:spPr bwMode="auto">
          <a:xfrm>
            <a:off x="5230638" y="3257550"/>
            <a:ext cx="93662" cy="0"/>
          </a:xfrm>
          <a:prstGeom prst="line">
            <a:avLst/>
          </a:prstGeom>
          <a:noFill/>
          <a:ln w="12700">
            <a:solidFill>
              <a:srgbClr val="000000"/>
            </a:solidFill>
            <a:round/>
            <a:headEnd/>
            <a:tailEnd/>
          </a:ln>
        </p:spPr>
        <p:txBody>
          <a:bodyPr/>
          <a:lstStyle/>
          <a:p>
            <a:endParaRPr lang="en-US"/>
          </a:p>
        </p:txBody>
      </p:sp>
      <p:sp>
        <p:nvSpPr>
          <p:cNvPr id="6199" name="Line 209"/>
          <p:cNvSpPr>
            <a:spLocks noChangeShapeType="1"/>
          </p:cNvSpPr>
          <p:nvPr/>
        </p:nvSpPr>
        <p:spPr bwMode="auto">
          <a:xfrm>
            <a:off x="3095450" y="4178300"/>
            <a:ext cx="0" cy="53975"/>
          </a:xfrm>
          <a:prstGeom prst="line">
            <a:avLst/>
          </a:prstGeom>
          <a:noFill/>
          <a:ln w="12700">
            <a:solidFill>
              <a:srgbClr val="000000"/>
            </a:solidFill>
            <a:round/>
            <a:headEnd/>
            <a:tailEnd/>
          </a:ln>
        </p:spPr>
        <p:txBody>
          <a:bodyPr/>
          <a:lstStyle/>
          <a:p>
            <a:endParaRPr lang="en-US"/>
          </a:p>
        </p:txBody>
      </p:sp>
      <p:sp>
        <p:nvSpPr>
          <p:cNvPr id="6200" name="Line 210"/>
          <p:cNvSpPr>
            <a:spLocks noChangeShapeType="1"/>
          </p:cNvSpPr>
          <p:nvPr/>
        </p:nvSpPr>
        <p:spPr bwMode="auto">
          <a:xfrm>
            <a:off x="3055763" y="4232275"/>
            <a:ext cx="93662" cy="0"/>
          </a:xfrm>
          <a:prstGeom prst="line">
            <a:avLst/>
          </a:prstGeom>
          <a:noFill/>
          <a:ln w="12700">
            <a:solidFill>
              <a:srgbClr val="000000"/>
            </a:solidFill>
            <a:round/>
            <a:headEnd/>
            <a:tailEnd/>
          </a:ln>
        </p:spPr>
        <p:txBody>
          <a:bodyPr/>
          <a:lstStyle/>
          <a:p>
            <a:endParaRPr lang="en-US"/>
          </a:p>
        </p:txBody>
      </p:sp>
      <p:sp>
        <p:nvSpPr>
          <p:cNvPr id="6201" name="Line 211"/>
          <p:cNvSpPr>
            <a:spLocks noChangeShapeType="1"/>
          </p:cNvSpPr>
          <p:nvPr/>
        </p:nvSpPr>
        <p:spPr bwMode="auto">
          <a:xfrm>
            <a:off x="5271913" y="3297238"/>
            <a:ext cx="0" cy="39687"/>
          </a:xfrm>
          <a:prstGeom prst="line">
            <a:avLst/>
          </a:prstGeom>
          <a:noFill/>
          <a:ln w="12700">
            <a:solidFill>
              <a:srgbClr val="000000"/>
            </a:solidFill>
            <a:round/>
            <a:headEnd/>
            <a:tailEnd/>
          </a:ln>
        </p:spPr>
        <p:txBody>
          <a:bodyPr/>
          <a:lstStyle/>
          <a:p>
            <a:endParaRPr lang="en-US"/>
          </a:p>
        </p:txBody>
      </p:sp>
      <p:sp>
        <p:nvSpPr>
          <p:cNvPr id="6202" name="Line 212"/>
          <p:cNvSpPr>
            <a:spLocks noChangeShapeType="1"/>
          </p:cNvSpPr>
          <p:nvPr/>
        </p:nvSpPr>
        <p:spPr bwMode="auto">
          <a:xfrm>
            <a:off x="5230638" y="3336925"/>
            <a:ext cx="93662" cy="0"/>
          </a:xfrm>
          <a:prstGeom prst="line">
            <a:avLst/>
          </a:prstGeom>
          <a:noFill/>
          <a:ln w="12700">
            <a:solidFill>
              <a:srgbClr val="000000"/>
            </a:solidFill>
            <a:round/>
            <a:headEnd/>
            <a:tailEnd/>
          </a:ln>
        </p:spPr>
        <p:txBody>
          <a:bodyPr/>
          <a:lstStyle/>
          <a:p>
            <a:endParaRPr lang="en-US"/>
          </a:p>
        </p:txBody>
      </p:sp>
      <p:sp>
        <p:nvSpPr>
          <p:cNvPr id="6203" name="Line 213"/>
          <p:cNvSpPr>
            <a:spLocks noChangeShapeType="1"/>
          </p:cNvSpPr>
          <p:nvPr/>
        </p:nvSpPr>
        <p:spPr bwMode="auto">
          <a:xfrm flipV="1">
            <a:off x="3095450" y="2322513"/>
            <a:ext cx="2176463" cy="787400"/>
          </a:xfrm>
          <a:prstGeom prst="line">
            <a:avLst/>
          </a:prstGeom>
          <a:noFill/>
          <a:ln w="26988">
            <a:solidFill>
              <a:srgbClr val="800080"/>
            </a:solidFill>
            <a:round/>
            <a:headEnd/>
            <a:tailEnd/>
          </a:ln>
        </p:spPr>
        <p:txBody>
          <a:bodyPr/>
          <a:lstStyle/>
          <a:p>
            <a:endParaRPr lang="en-US"/>
          </a:p>
        </p:txBody>
      </p:sp>
      <p:sp>
        <p:nvSpPr>
          <p:cNvPr id="6204" name="Line 214"/>
          <p:cNvSpPr>
            <a:spLocks noChangeShapeType="1"/>
          </p:cNvSpPr>
          <p:nvPr/>
        </p:nvSpPr>
        <p:spPr bwMode="auto">
          <a:xfrm flipV="1">
            <a:off x="3095450" y="2976563"/>
            <a:ext cx="0" cy="133350"/>
          </a:xfrm>
          <a:prstGeom prst="line">
            <a:avLst/>
          </a:prstGeom>
          <a:noFill/>
          <a:ln w="12700">
            <a:solidFill>
              <a:srgbClr val="800080"/>
            </a:solidFill>
            <a:round/>
            <a:headEnd/>
            <a:tailEnd/>
          </a:ln>
        </p:spPr>
        <p:txBody>
          <a:bodyPr/>
          <a:lstStyle/>
          <a:p>
            <a:endParaRPr lang="en-US"/>
          </a:p>
        </p:txBody>
      </p:sp>
      <p:sp>
        <p:nvSpPr>
          <p:cNvPr id="6205" name="Line 215"/>
          <p:cNvSpPr>
            <a:spLocks noChangeShapeType="1"/>
          </p:cNvSpPr>
          <p:nvPr/>
        </p:nvSpPr>
        <p:spPr bwMode="auto">
          <a:xfrm>
            <a:off x="3055763" y="2976563"/>
            <a:ext cx="93662" cy="0"/>
          </a:xfrm>
          <a:prstGeom prst="line">
            <a:avLst/>
          </a:prstGeom>
          <a:noFill/>
          <a:ln w="12700">
            <a:solidFill>
              <a:srgbClr val="800080"/>
            </a:solidFill>
            <a:round/>
            <a:headEnd/>
            <a:tailEnd/>
          </a:ln>
        </p:spPr>
        <p:txBody>
          <a:bodyPr/>
          <a:lstStyle/>
          <a:p>
            <a:endParaRPr lang="en-US"/>
          </a:p>
        </p:txBody>
      </p:sp>
      <p:sp>
        <p:nvSpPr>
          <p:cNvPr id="6206" name="Line 216"/>
          <p:cNvSpPr>
            <a:spLocks noChangeShapeType="1"/>
          </p:cNvSpPr>
          <p:nvPr/>
        </p:nvSpPr>
        <p:spPr bwMode="auto">
          <a:xfrm flipV="1">
            <a:off x="5271913" y="2176463"/>
            <a:ext cx="0" cy="146050"/>
          </a:xfrm>
          <a:prstGeom prst="line">
            <a:avLst/>
          </a:prstGeom>
          <a:noFill/>
          <a:ln w="12700">
            <a:solidFill>
              <a:srgbClr val="800080"/>
            </a:solidFill>
            <a:round/>
            <a:headEnd/>
            <a:tailEnd/>
          </a:ln>
        </p:spPr>
        <p:txBody>
          <a:bodyPr/>
          <a:lstStyle/>
          <a:p>
            <a:endParaRPr lang="en-US"/>
          </a:p>
        </p:txBody>
      </p:sp>
      <p:sp>
        <p:nvSpPr>
          <p:cNvPr id="6207" name="Line 217"/>
          <p:cNvSpPr>
            <a:spLocks noChangeShapeType="1"/>
          </p:cNvSpPr>
          <p:nvPr/>
        </p:nvSpPr>
        <p:spPr bwMode="auto">
          <a:xfrm>
            <a:off x="5230638" y="2176463"/>
            <a:ext cx="93662" cy="0"/>
          </a:xfrm>
          <a:prstGeom prst="line">
            <a:avLst/>
          </a:prstGeom>
          <a:noFill/>
          <a:ln w="12700">
            <a:solidFill>
              <a:srgbClr val="800080"/>
            </a:solidFill>
            <a:round/>
            <a:headEnd/>
            <a:tailEnd/>
          </a:ln>
        </p:spPr>
        <p:txBody>
          <a:bodyPr/>
          <a:lstStyle/>
          <a:p>
            <a:endParaRPr lang="en-US"/>
          </a:p>
        </p:txBody>
      </p:sp>
      <p:sp>
        <p:nvSpPr>
          <p:cNvPr id="6208" name="Line 218"/>
          <p:cNvSpPr>
            <a:spLocks noChangeShapeType="1"/>
          </p:cNvSpPr>
          <p:nvPr/>
        </p:nvSpPr>
        <p:spPr bwMode="auto">
          <a:xfrm>
            <a:off x="3095450" y="3109913"/>
            <a:ext cx="0" cy="120650"/>
          </a:xfrm>
          <a:prstGeom prst="line">
            <a:avLst/>
          </a:prstGeom>
          <a:noFill/>
          <a:ln w="12700">
            <a:solidFill>
              <a:srgbClr val="800080"/>
            </a:solidFill>
            <a:round/>
            <a:headEnd/>
            <a:tailEnd/>
          </a:ln>
        </p:spPr>
        <p:txBody>
          <a:bodyPr/>
          <a:lstStyle/>
          <a:p>
            <a:endParaRPr lang="en-US"/>
          </a:p>
        </p:txBody>
      </p:sp>
      <p:sp>
        <p:nvSpPr>
          <p:cNvPr id="6209" name="Line 219"/>
          <p:cNvSpPr>
            <a:spLocks noChangeShapeType="1"/>
          </p:cNvSpPr>
          <p:nvPr/>
        </p:nvSpPr>
        <p:spPr bwMode="auto">
          <a:xfrm>
            <a:off x="3055763" y="3230563"/>
            <a:ext cx="93662" cy="0"/>
          </a:xfrm>
          <a:prstGeom prst="line">
            <a:avLst/>
          </a:prstGeom>
          <a:noFill/>
          <a:ln w="12700">
            <a:solidFill>
              <a:srgbClr val="800080"/>
            </a:solidFill>
            <a:round/>
            <a:headEnd/>
            <a:tailEnd/>
          </a:ln>
        </p:spPr>
        <p:txBody>
          <a:bodyPr/>
          <a:lstStyle/>
          <a:p>
            <a:endParaRPr lang="en-US"/>
          </a:p>
        </p:txBody>
      </p:sp>
      <p:sp>
        <p:nvSpPr>
          <p:cNvPr id="6210" name="Line 220"/>
          <p:cNvSpPr>
            <a:spLocks noChangeShapeType="1"/>
          </p:cNvSpPr>
          <p:nvPr/>
        </p:nvSpPr>
        <p:spPr bwMode="auto">
          <a:xfrm>
            <a:off x="5271913" y="2322513"/>
            <a:ext cx="0" cy="133350"/>
          </a:xfrm>
          <a:prstGeom prst="line">
            <a:avLst/>
          </a:prstGeom>
          <a:noFill/>
          <a:ln w="12700">
            <a:solidFill>
              <a:srgbClr val="800080"/>
            </a:solidFill>
            <a:round/>
            <a:headEnd/>
            <a:tailEnd/>
          </a:ln>
        </p:spPr>
        <p:txBody>
          <a:bodyPr/>
          <a:lstStyle/>
          <a:p>
            <a:endParaRPr lang="en-US"/>
          </a:p>
        </p:txBody>
      </p:sp>
      <p:sp>
        <p:nvSpPr>
          <p:cNvPr id="6211" name="Line 221"/>
          <p:cNvSpPr>
            <a:spLocks noChangeShapeType="1"/>
          </p:cNvSpPr>
          <p:nvPr/>
        </p:nvSpPr>
        <p:spPr bwMode="auto">
          <a:xfrm>
            <a:off x="5230638" y="2455863"/>
            <a:ext cx="93662" cy="0"/>
          </a:xfrm>
          <a:prstGeom prst="line">
            <a:avLst/>
          </a:prstGeom>
          <a:noFill/>
          <a:ln w="12700">
            <a:solidFill>
              <a:srgbClr val="800080"/>
            </a:solidFill>
            <a:round/>
            <a:headEnd/>
            <a:tailEnd/>
          </a:ln>
        </p:spPr>
        <p:txBody>
          <a:bodyPr/>
          <a:lstStyle/>
          <a:p>
            <a:endParaRPr lang="en-US"/>
          </a:p>
        </p:txBody>
      </p:sp>
      <p:sp>
        <p:nvSpPr>
          <p:cNvPr id="6212" name="Rectangle 222"/>
          <p:cNvSpPr>
            <a:spLocks noChangeArrowheads="1"/>
          </p:cNvSpPr>
          <p:nvPr/>
        </p:nvSpPr>
        <p:spPr bwMode="auto">
          <a:xfrm>
            <a:off x="3001788" y="4084638"/>
            <a:ext cx="173037" cy="174625"/>
          </a:xfrm>
          <a:prstGeom prst="rect">
            <a:avLst/>
          </a:prstGeom>
          <a:solidFill>
            <a:srgbClr val="99CCFF"/>
          </a:solidFill>
          <a:ln w="12700">
            <a:solidFill>
              <a:srgbClr val="99CCFF"/>
            </a:solidFill>
            <a:miter lim="800000"/>
            <a:headEnd/>
            <a:tailEnd/>
          </a:ln>
        </p:spPr>
        <p:txBody>
          <a:bodyPr/>
          <a:lstStyle/>
          <a:p>
            <a:endParaRPr lang="en-US"/>
          </a:p>
        </p:txBody>
      </p:sp>
      <p:sp>
        <p:nvSpPr>
          <p:cNvPr id="6213" name="Rectangle 223"/>
          <p:cNvSpPr>
            <a:spLocks noChangeArrowheads="1"/>
          </p:cNvSpPr>
          <p:nvPr/>
        </p:nvSpPr>
        <p:spPr bwMode="auto">
          <a:xfrm>
            <a:off x="5178250" y="3136900"/>
            <a:ext cx="173038" cy="174625"/>
          </a:xfrm>
          <a:prstGeom prst="rect">
            <a:avLst/>
          </a:prstGeom>
          <a:solidFill>
            <a:srgbClr val="99CCFF"/>
          </a:solidFill>
          <a:ln w="12700">
            <a:solidFill>
              <a:srgbClr val="99CCFF"/>
            </a:solidFill>
            <a:miter lim="800000"/>
            <a:headEnd/>
            <a:tailEnd/>
          </a:ln>
        </p:spPr>
        <p:txBody>
          <a:bodyPr/>
          <a:lstStyle/>
          <a:p>
            <a:endParaRPr lang="en-US"/>
          </a:p>
        </p:txBody>
      </p:sp>
      <p:sp>
        <p:nvSpPr>
          <p:cNvPr id="6214" name="Rectangle 224"/>
          <p:cNvSpPr>
            <a:spLocks noChangeArrowheads="1"/>
          </p:cNvSpPr>
          <p:nvPr/>
        </p:nvSpPr>
        <p:spPr bwMode="auto">
          <a:xfrm>
            <a:off x="3001788" y="3109913"/>
            <a:ext cx="173037" cy="174625"/>
          </a:xfrm>
          <a:prstGeom prst="rect">
            <a:avLst/>
          </a:prstGeom>
          <a:solidFill>
            <a:srgbClr val="0000FF"/>
          </a:solidFill>
          <a:ln w="12700">
            <a:solidFill>
              <a:srgbClr val="0000FF"/>
            </a:solidFill>
            <a:miter lim="800000"/>
            <a:headEnd/>
            <a:tailEnd/>
          </a:ln>
        </p:spPr>
        <p:txBody>
          <a:bodyPr/>
          <a:lstStyle/>
          <a:p>
            <a:endParaRPr lang="en-US"/>
          </a:p>
        </p:txBody>
      </p:sp>
      <p:sp>
        <p:nvSpPr>
          <p:cNvPr id="6215" name="Rectangle 225"/>
          <p:cNvSpPr>
            <a:spLocks noChangeArrowheads="1"/>
          </p:cNvSpPr>
          <p:nvPr/>
        </p:nvSpPr>
        <p:spPr bwMode="auto">
          <a:xfrm>
            <a:off x="5178250" y="2524125"/>
            <a:ext cx="173038" cy="173038"/>
          </a:xfrm>
          <a:prstGeom prst="rect">
            <a:avLst/>
          </a:prstGeom>
          <a:solidFill>
            <a:srgbClr val="0000FF"/>
          </a:solidFill>
          <a:ln w="12700">
            <a:solidFill>
              <a:srgbClr val="0000FF"/>
            </a:solidFill>
            <a:miter lim="800000"/>
            <a:headEnd/>
            <a:tailEnd/>
          </a:ln>
        </p:spPr>
        <p:txBody>
          <a:bodyPr/>
          <a:lstStyle/>
          <a:p>
            <a:endParaRPr lang="en-US"/>
          </a:p>
        </p:txBody>
      </p:sp>
      <p:sp>
        <p:nvSpPr>
          <p:cNvPr id="6216" name="Oval 226"/>
          <p:cNvSpPr>
            <a:spLocks noChangeArrowheads="1"/>
          </p:cNvSpPr>
          <p:nvPr/>
        </p:nvSpPr>
        <p:spPr bwMode="auto">
          <a:xfrm>
            <a:off x="3001788" y="4084638"/>
            <a:ext cx="173037" cy="174625"/>
          </a:xfrm>
          <a:prstGeom prst="ellipse">
            <a:avLst/>
          </a:prstGeom>
          <a:solidFill>
            <a:srgbClr val="CC99FF"/>
          </a:solidFill>
          <a:ln w="12700">
            <a:solidFill>
              <a:srgbClr val="CC99FF"/>
            </a:solidFill>
            <a:round/>
            <a:headEnd/>
            <a:tailEnd/>
          </a:ln>
        </p:spPr>
        <p:txBody>
          <a:bodyPr/>
          <a:lstStyle/>
          <a:p>
            <a:endParaRPr lang="en-US"/>
          </a:p>
        </p:txBody>
      </p:sp>
      <p:sp>
        <p:nvSpPr>
          <p:cNvPr id="6217" name="Oval 227"/>
          <p:cNvSpPr>
            <a:spLocks noChangeArrowheads="1"/>
          </p:cNvSpPr>
          <p:nvPr/>
        </p:nvSpPr>
        <p:spPr bwMode="auto">
          <a:xfrm>
            <a:off x="5178250" y="3203575"/>
            <a:ext cx="173038" cy="174625"/>
          </a:xfrm>
          <a:prstGeom prst="ellipse">
            <a:avLst/>
          </a:prstGeom>
          <a:solidFill>
            <a:srgbClr val="CC99FF"/>
          </a:solidFill>
          <a:ln w="12700">
            <a:solidFill>
              <a:srgbClr val="CC99FF"/>
            </a:solidFill>
            <a:round/>
            <a:headEnd/>
            <a:tailEnd/>
          </a:ln>
        </p:spPr>
        <p:txBody>
          <a:bodyPr/>
          <a:lstStyle/>
          <a:p>
            <a:endParaRPr lang="en-US"/>
          </a:p>
        </p:txBody>
      </p:sp>
      <p:sp>
        <p:nvSpPr>
          <p:cNvPr id="6218" name="Oval 228"/>
          <p:cNvSpPr>
            <a:spLocks noChangeArrowheads="1"/>
          </p:cNvSpPr>
          <p:nvPr/>
        </p:nvSpPr>
        <p:spPr bwMode="auto">
          <a:xfrm>
            <a:off x="3001788" y="3017838"/>
            <a:ext cx="173037" cy="173037"/>
          </a:xfrm>
          <a:prstGeom prst="ellipse">
            <a:avLst/>
          </a:prstGeom>
          <a:solidFill>
            <a:srgbClr val="800080"/>
          </a:solidFill>
          <a:ln w="12700">
            <a:solidFill>
              <a:srgbClr val="800080"/>
            </a:solidFill>
            <a:round/>
            <a:headEnd/>
            <a:tailEnd/>
          </a:ln>
        </p:spPr>
        <p:txBody>
          <a:bodyPr/>
          <a:lstStyle/>
          <a:p>
            <a:endParaRPr lang="en-US"/>
          </a:p>
        </p:txBody>
      </p:sp>
      <p:sp>
        <p:nvSpPr>
          <p:cNvPr id="6219" name="Oval 229"/>
          <p:cNvSpPr>
            <a:spLocks noChangeArrowheads="1"/>
          </p:cNvSpPr>
          <p:nvPr/>
        </p:nvSpPr>
        <p:spPr bwMode="auto">
          <a:xfrm>
            <a:off x="5178250" y="2230438"/>
            <a:ext cx="173038" cy="173037"/>
          </a:xfrm>
          <a:prstGeom prst="ellipse">
            <a:avLst/>
          </a:prstGeom>
          <a:solidFill>
            <a:srgbClr val="800080"/>
          </a:solidFill>
          <a:ln w="12700">
            <a:solidFill>
              <a:srgbClr val="800080"/>
            </a:solidFill>
            <a:round/>
            <a:headEnd/>
            <a:tailEnd/>
          </a:ln>
        </p:spPr>
        <p:txBody>
          <a:bodyPr/>
          <a:lstStyle/>
          <a:p>
            <a:endParaRPr lang="en-US"/>
          </a:p>
        </p:txBody>
      </p:sp>
      <p:sp>
        <p:nvSpPr>
          <p:cNvPr id="6220" name="Rectangle 232"/>
          <p:cNvSpPr>
            <a:spLocks noChangeArrowheads="1"/>
          </p:cNvSpPr>
          <p:nvPr/>
        </p:nvSpPr>
        <p:spPr bwMode="auto">
          <a:xfrm>
            <a:off x="2103263" y="4765675"/>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0</a:t>
            </a:r>
            <a:endParaRPr lang="en-US" sz="1600"/>
          </a:p>
        </p:txBody>
      </p:sp>
      <p:sp>
        <p:nvSpPr>
          <p:cNvPr id="6221" name="Rectangle 233"/>
          <p:cNvSpPr>
            <a:spLocks noChangeArrowheads="1"/>
          </p:cNvSpPr>
          <p:nvPr/>
        </p:nvSpPr>
        <p:spPr bwMode="auto">
          <a:xfrm>
            <a:off x="2103263" y="4271963"/>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1</a:t>
            </a:r>
            <a:endParaRPr lang="en-US" sz="1600"/>
          </a:p>
        </p:txBody>
      </p:sp>
      <p:sp>
        <p:nvSpPr>
          <p:cNvPr id="6222" name="Rectangle 234"/>
          <p:cNvSpPr>
            <a:spLocks noChangeArrowheads="1"/>
          </p:cNvSpPr>
          <p:nvPr/>
        </p:nvSpPr>
        <p:spPr bwMode="auto">
          <a:xfrm>
            <a:off x="2103263" y="3790950"/>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2</a:t>
            </a:r>
            <a:endParaRPr lang="en-US" sz="1600"/>
          </a:p>
        </p:txBody>
      </p:sp>
      <p:sp>
        <p:nvSpPr>
          <p:cNvPr id="6223" name="Rectangle 235"/>
          <p:cNvSpPr>
            <a:spLocks noChangeArrowheads="1"/>
          </p:cNvSpPr>
          <p:nvPr/>
        </p:nvSpPr>
        <p:spPr bwMode="auto">
          <a:xfrm>
            <a:off x="2103263" y="3297238"/>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3</a:t>
            </a:r>
            <a:endParaRPr lang="en-US" sz="1600"/>
          </a:p>
        </p:txBody>
      </p:sp>
      <p:sp>
        <p:nvSpPr>
          <p:cNvPr id="6224" name="Rectangle 236"/>
          <p:cNvSpPr>
            <a:spLocks noChangeArrowheads="1"/>
          </p:cNvSpPr>
          <p:nvPr/>
        </p:nvSpPr>
        <p:spPr bwMode="auto">
          <a:xfrm>
            <a:off x="2103263" y="2803525"/>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4</a:t>
            </a:r>
            <a:endParaRPr lang="en-US" sz="1600"/>
          </a:p>
        </p:txBody>
      </p:sp>
      <p:sp>
        <p:nvSpPr>
          <p:cNvPr id="6225" name="Rectangle 237"/>
          <p:cNvSpPr>
            <a:spLocks noChangeArrowheads="1"/>
          </p:cNvSpPr>
          <p:nvPr/>
        </p:nvSpPr>
        <p:spPr bwMode="auto">
          <a:xfrm>
            <a:off x="2103263" y="2322513"/>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5</a:t>
            </a:r>
            <a:endParaRPr lang="en-US" sz="1600"/>
          </a:p>
        </p:txBody>
      </p:sp>
      <p:sp>
        <p:nvSpPr>
          <p:cNvPr id="6226" name="Rectangle 238"/>
          <p:cNvSpPr>
            <a:spLocks noChangeArrowheads="1"/>
          </p:cNvSpPr>
          <p:nvPr/>
        </p:nvSpPr>
        <p:spPr bwMode="auto">
          <a:xfrm>
            <a:off x="2103263" y="1828800"/>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6</a:t>
            </a:r>
            <a:endParaRPr lang="en-US" sz="1600"/>
          </a:p>
        </p:txBody>
      </p:sp>
      <p:grpSp>
        <p:nvGrpSpPr>
          <p:cNvPr id="2" name="Group 142"/>
          <p:cNvGrpSpPr>
            <a:grpSpLocks/>
          </p:cNvGrpSpPr>
          <p:nvPr/>
        </p:nvGrpSpPr>
        <p:grpSpPr bwMode="auto">
          <a:xfrm>
            <a:off x="5833888" y="3143250"/>
            <a:ext cx="2433637" cy="1495425"/>
            <a:chOff x="6186488" y="3260725"/>
            <a:chExt cx="2110758" cy="951084"/>
          </a:xfrm>
        </p:grpSpPr>
        <p:sp>
          <p:nvSpPr>
            <p:cNvPr id="6151" name="Line 158"/>
            <p:cNvSpPr>
              <a:spLocks noChangeShapeType="1"/>
            </p:cNvSpPr>
            <p:nvPr/>
          </p:nvSpPr>
          <p:spPr bwMode="auto">
            <a:xfrm>
              <a:off x="6186488" y="3348038"/>
              <a:ext cx="371475" cy="0"/>
            </a:xfrm>
            <a:prstGeom prst="line">
              <a:avLst/>
            </a:prstGeom>
            <a:noFill/>
            <a:ln w="28575">
              <a:solidFill>
                <a:srgbClr val="99CCFF"/>
              </a:solidFill>
              <a:round/>
              <a:headEnd/>
              <a:tailEnd/>
            </a:ln>
          </p:spPr>
          <p:txBody>
            <a:bodyPr/>
            <a:lstStyle/>
            <a:p>
              <a:endParaRPr lang="en-US"/>
            </a:p>
          </p:txBody>
        </p:sp>
        <p:sp>
          <p:nvSpPr>
            <p:cNvPr id="6152" name="Rectangle 159"/>
            <p:cNvSpPr>
              <a:spLocks noChangeArrowheads="1"/>
            </p:cNvSpPr>
            <p:nvPr/>
          </p:nvSpPr>
          <p:spPr bwMode="auto">
            <a:xfrm>
              <a:off x="6329363" y="3305175"/>
              <a:ext cx="71437" cy="71438"/>
            </a:xfrm>
            <a:prstGeom prst="rect">
              <a:avLst/>
            </a:prstGeom>
            <a:solidFill>
              <a:srgbClr val="99CCFF"/>
            </a:solidFill>
            <a:ln w="14288">
              <a:solidFill>
                <a:srgbClr val="99CCFF"/>
              </a:solidFill>
              <a:miter lim="800000"/>
              <a:headEnd/>
              <a:tailEnd/>
            </a:ln>
          </p:spPr>
          <p:txBody>
            <a:bodyPr/>
            <a:lstStyle/>
            <a:p>
              <a:endParaRPr lang="en-US" sz="1400"/>
            </a:p>
          </p:txBody>
        </p:sp>
        <p:sp>
          <p:nvSpPr>
            <p:cNvPr id="6153" name="Rectangle 160"/>
            <p:cNvSpPr>
              <a:spLocks noChangeArrowheads="1"/>
            </p:cNvSpPr>
            <p:nvPr/>
          </p:nvSpPr>
          <p:spPr bwMode="auto">
            <a:xfrm>
              <a:off x="6587160" y="3260725"/>
              <a:ext cx="1599936" cy="135292"/>
            </a:xfrm>
            <a:prstGeom prst="rect">
              <a:avLst/>
            </a:prstGeom>
            <a:noFill/>
            <a:ln w="9525">
              <a:noFill/>
              <a:miter lim="800000"/>
              <a:headEnd/>
              <a:tailEnd/>
            </a:ln>
          </p:spPr>
          <p:txBody>
            <a:bodyPr wrap="none" lIns="0" tIns="0" rIns="0" bIns="0">
              <a:spAutoFit/>
            </a:bodyPr>
            <a:lstStyle/>
            <a:p>
              <a:r>
                <a:rPr lang="en-US" sz="1400">
                  <a:solidFill>
                    <a:srgbClr val="FFFFFF"/>
                  </a:solidFill>
                  <a:latin typeface="Small Fonts" charset="0"/>
                </a:rPr>
                <a:t>Baseline Average Adult</a:t>
              </a:r>
              <a:endParaRPr lang="en-US" sz="1400"/>
            </a:p>
          </p:txBody>
        </p:sp>
        <p:sp>
          <p:nvSpPr>
            <p:cNvPr id="6154" name="Line 161"/>
            <p:cNvSpPr>
              <a:spLocks noChangeShapeType="1"/>
            </p:cNvSpPr>
            <p:nvPr/>
          </p:nvSpPr>
          <p:spPr bwMode="auto">
            <a:xfrm>
              <a:off x="6186488" y="3619500"/>
              <a:ext cx="371475" cy="0"/>
            </a:xfrm>
            <a:prstGeom prst="line">
              <a:avLst/>
            </a:prstGeom>
            <a:noFill/>
            <a:ln w="28575">
              <a:solidFill>
                <a:srgbClr val="0000FF"/>
              </a:solidFill>
              <a:round/>
              <a:headEnd/>
              <a:tailEnd/>
            </a:ln>
          </p:spPr>
          <p:txBody>
            <a:bodyPr/>
            <a:lstStyle/>
            <a:p>
              <a:endParaRPr lang="en-US"/>
            </a:p>
          </p:txBody>
        </p:sp>
        <p:sp>
          <p:nvSpPr>
            <p:cNvPr id="6155" name="Rectangle 162"/>
            <p:cNvSpPr>
              <a:spLocks noChangeArrowheads="1"/>
            </p:cNvSpPr>
            <p:nvPr/>
          </p:nvSpPr>
          <p:spPr bwMode="auto">
            <a:xfrm>
              <a:off x="6329363" y="3576638"/>
              <a:ext cx="71437" cy="71437"/>
            </a:xfrm>
            <a:prstGeom prst="rect">
              <a:avLst/>
            </a:prstGeom>
            <a:solidFill>
              <a:srgbClr val="0000FF"/>
            </a:solidFill>
            <a:ln w="14288">
              <a:solidFill>
                <a:srgbClr val="0000FF"/>
              </a:solidFill>
              <a:miter lim="800000"/>
              <a:headEnd/>
              <a:tailEnd/>
            </a:ln>
          </p:spPr>
          <p:txBody>
            <a:bodyPr/>
            <a:lstStyle/>
            <a:p>
              <a:endParaRPr lang="en-US" sz="1400"/>
            </a:p>
          </p:txBody>
        </p:sp>
        <p:sp>
          <p:nvSpPr>
            <p:cNvPr id="6156" name="Rectangle 163"/>
            <p:cNvSpPr>
              <a:spLocks noChangeArrowheads="1"/>
            </p:cNvSpPr>
            <p:nvPr/>
          </p:nvSpPr>
          <p:spPr bwMode="auto">
            <a:xfrm>
              <a:off x="6587160" y="3533329"/>
              <a:ext cx="1701825" cy="135292"/>
            </a:xfrm>
            <a:prstGeom prst="rect">
              <a:avLst/>
            </a:prstGeom>
            <a:noFill/>
            <a:ln w="9525">
              <a:noFill/>
              <a:miter lim="800000"/>
              <a:headEnd/>
              <a:tailEnd/>
            </a:ln>
          </p:spPr>
          <p:txBody>
            <a:bodyPr wrap="none" lIns="0" tIns="0" rIns="0" bIns="0">
              <a:spAutoFit/>
            </a:bodyPr>
            <a:lstStyle/>
            <a:p>
              <a:r>
                <a:rPr lang="en-US" sz="1400">
                  <a:solidFill>
                    <a:srgbClr val="FFFFFF"/>
                  </a:solidFill>
                  <a:latin typeface="Small Fonts" charset="0"/>
                </a:rPr>
                <a:t>Challenge Average Adult</a:t>
              </a:r>
              <a:endParaRPr lang="en-US" sz="1400"/>
            </a:p>
          </p:txBody>
        </p:sp>
        <p:sp>
          <p:nvSpPr>
            <p:cNvPr id="6157" name="Line 164"/>
            <p:cNvSpPr>
              <a:spLocks noChangeShapeType="1"/>
            </p:cNvSpPr>
            <p:nvPr/>
          </p:nvSpPr>
          <p:spPr bwMode="auto">
            <a:xfrm>
              <a:off x="6186488" y="3890963"/>
              <a:ext cx="371475" cy="0"/>
            </a:xfrm>
            <a:prstGeom prst="line">
              <a:avLst/>
            </a:prstGeom>
            <a:noFill/>
            <a:ln w="28575">
              <a:solidFill>
                <a:srgbClr val="CC99FF"/>
              </a:solidFill>
              <a:round/>
              <a:headEnd/>
              <a:tailEnd/>
            </a:ln>
          </p:spPr>
          <p:txBody>
            <a:bodyPr/>
            <a:lstStyle/>
            <a:p>
              <a:endParaRPr lang="en-US"/>
            </a:p>
          </p:txBody>
        </p:sp>
        <p:sp>
          <p:nvSpPr>
            <p:cNvPr id="6158" name="Oval 165"/>
            <p:cNvSpPr>
              <a:spLocks noChangeArrowheads="1"/>
            </p:cNvSpPr>
            <p:nvPr/>
          </p:nvSpPr>
          <p:spPr bwMode="auto">
            <a:xfrm>
              <a:off x="6329363" y="3848100"/>
              <a:ext cx="71437" cy="71438"/>
            </a:xfrm>
            <a:prstGeom prst="ellipse">
              <a:avLst/>
            </a:prstGeom>
            <a:solidFill>
              <a:srgbClr val="CC99FF"/>
            </a:solidFill>
            <a:ln w="14288">
              <a:solidFill>
                <a:srgbClr val="CC99FF"/>
              </a:solidFill>
              <a:round/>
              <a:headEnd/>
              <a:tailEnd/>
            </a:ln>
          </p:spPr>
          <p:txBody>
            <a:bodyPr/>
            <a:lstStyle/>
            <a:p>
              <a:endParaRPr lang="en-US" sz="1400"/>
            </a:p>
          </p:txBody>
        </p:sp>
        <p:sp>
          <p:nvSpPr>
            <p:cNvPr id="6159" name="Rectangle 166"/>
            <p:cNvSpPr>
              <a:spLocks noChangeArrowheads="1"/>
            </p:cNvSpPr>
            <p:nvPr/>
          </p:nvSpPr>
          <p:spPr bwMode="auto">
            <a:xfrm>
              <a:off x="6587160" y="3804923"/>
              <a:ext cx="1608197" cy="135292"/>
            </a:xfrm>
            <a:prstGeom prst="rect">
              <a:avLst/>
            </a:prstGeom>
            <a:noFill/>
            <a:ln w="9525">
              <a:noFill/>
              <a:miter lim="800000"/>
              <a:headEnd/>
              <a:tailEnd/>
            </a:ln>
          </p:spPr>
          <p:txBody>
            <a:bodyPr wrap="none" lIns="0" tIns="0" rIns="0" bIns="0">
              <a:spAutoFit/>
            </a:bodyPr>
            <a:lstStyle/>
            <a:p>
              <a:r>
                <a:rPr lang="en-US" sz="1400">
                  <a:solidFill>
                    <a:srgbClr val="FFFFFF"/>
                  </a:solidFill>
                  <a:latin typeface="Small Fonts" charset="0"/>
                </a:rPr>
                <a:t>Baseline Average Aged</a:t>
              </a:r>
              <a:endParaRPr lang="en-US" sz="1400"/>
            </a:p>
          </p:txBody>
        </p:sp>
        <p:sp>
          <p:nvSpPr>
            <p:cNvPr id="6160" name="Line 167"/>
            <p:cNvSpPr>
              <a:spLocks noChangeShapeType="1"/>
            </p:cNvSpPr>
            <p:nvPr/>
          </p:nvSpPr>
          <p:spPr bwMode="auto">
            <a:xfrm>
              <a:off x="6186488" y="4162425"/>
              <a:ext cx="371475" cy="0"/>
            </a:xfrm>
            <a:prstGeom prst="line">
              <a:avLst/>
            </a:prstGeom>
            <a:noFill/>
            <a:ln w="28575">
              <a:solidFill>
                <a:srgbClr val="800080"/>
              </a:solidFill>
              <a:round/>
              <a:headEnd/>
              <a:tailEnd/>
            </a:ln>
          </p:spPr>
          <p:txBody>
            <a:bodyPr/>
            <a:lstStyle/>
            <a:p>
              <a:endParaRPr lang="en-US"/>
            </a:p>
          </p:txBody>
        </p:sp>
        <p:sp>
          <p:nvSpPr>
            <p:cNvPr id="6161" name="Oval 168"/>
            <p:cNvSpPr>
              <a:spLocks noChangeArrowheads="1"/>
            </p:cNvSpPr>
            <p:nvPr/>
          </p:nvSpPr>
          <p:spPr bwMode="auto">
            <a:xfrm>
              <a:off x="6329363" y="4119563"/>
              <a:ext cx="71437" cy="71437"/>
            </a:xfrm>
            <a:prstGeom prst="ellipse">
              <a:avLst/>
            </a:prstGeom>
            <a:solidFill>
              <a:srgbClr val="800080"/>
            </a:solidFill>
            <a:ln w="14288">
              <a:solidFill>
                <a:srgbClr val="800080"/>
              </a:solidFill>
              <a:round/>
              <a:headEnd/>
              <a:tailEnd/>
            </a:ln>
          </p:spPr>
          <p:txBody>
            <a:bodyPr/>
            <a:lstStyle/>
            <a:p>
              <a:endParaRPr lang="en-US" sz="1400"/>
            </a:p>
          </p:txBody>
        </p:sp>
        <p:sp>
          <p:nvSpPr>
            <p:cNvPr id="6162" name="Rectangle 169"/>
            <p:cNvSpPr>
              <a:spLocks noChangeArrowheads="1"/>
            </p:cNvSpPr>
            <p:nvPr/>
          </p:nvSpPr>
          <p:spPr bwMode="auto">
            <a:xfrm>
              <a:off x="6587160" y="4076517"/>
              <a:ext cx="1710086" cy="135292"/>
            </a:xfrm>
            <a:prstGeom prst="rect">
              <a:avLst/>
            </a:prstGeom>
            <a:noFill/>
            <a:ln w="9525">
              <a:noFill/>
              <a:miter lim="800000"/>
              <a:headEnd/>
              <a:tailEnd/>
            </a:ln>
          </p:spPr>
          <p:txBody>
            <a:bodyPr wrap="none" lIns="0" tIns="0" rIns="0" bIns="0">
              <a:spAutoFit/>
            </a:bodyPr>
            <a:lstStyle/>
            <a:p>
              <a:r>
                <a:rPr lang="en-US" sz="1400">
                  <a:solidFill>
                    <a:srgbClr val="FFFFFF"/>
                  </a:solidFill>
                  <a:latin typeface="Small Fonts" charset="0"/>
                </a:rPr>
                <a:t>Challenge Average Aged</a:t>
              </a:r>
              <a:endParaRPr lang="en-US" sz="1400"/>
            </a:p>
          </p:txBody>
        </p:sp>
      </p:grpSp>
      <p:sp>
        <p:nvSpPr>
          <p:cNvPr id="6228" name="Rectangle 9"/>
          <p:cNvSpPr>
            <a:spLocks noChangeArrowheads="1"/>
          </p:cNvSpPr>
          <p:nvPr/>
        </p:nvSpPr>
        <p:spPr bwMode="auto">
          <a:xfrm>
            <a:off x="104900" y="5821363"/>
            <a:ext cx="8991600" cy="1371600"/>
          </a:xfrm>
          <a:prstGeom prst="rect">
            <a:avLst/>
          </a:prstGeom>
          <a:noFill/>
          <a:ln w="9525">
            <a:noFill/>
            <a:miter lim="800000"/>
            <a:headEnd/>
            <a:tailEnd/>
          </a:ln>
          <a:effectLst/>
        </p:spPr>
        <p:txBody>
          <a:bodyPr>
            <a:spAutoFit/>
          </a:bodyPr>
          <a:lstStyle/>
          <a:p>
            <a:pPr>
              <a:spcBef>
                <a:spcPct val="50000"/>
              </a:spcBef>
            </a:pPr>
            <a:r>
              <a:rPr lang="en-US" sz="1200" dirty="0" smtClean="0">
                <a:solidFill>
                  <a:schemeClr val="bg1"/>
                </a:solidFill>
              </a:rPr>
              <a:t>Under </a:t>
            </a:r>
            <a:r>
              <a:rPr lang="en-US" sz="1200" dirty="0">
                <a:solidFill>
                  <a:schemeClr val="bg1"/>
                </a:solidFill>
              </a:rPr>
              <a:t>increased memory load, both adult and aged animals exhibited significantly more errors at both short and long delays. 3-way ANOVA revealed a main effect of Delay F[1,8] = 139.014; p &lt; 0.001, a main effect of Difficulty F[1, 8] = 129.838; p &lt; 0.001, but there was not a main effect of Age F[1,8] = 2.226; p = 0.174 across all four challenges. No significant interaction was found: Delay * Difficulty * Age F [1,8] = 0.860; p = 0.381.</a:t>
            </a:r>
          </a:p>
          <a:p>
            <a:pPr>
              <a:spcBef>
                <a:spcPct val="50000"/>
              </a:spcBef>
            </a:pPr>
            <a:endParaRPr lang="en-US" sz="1200" dirty="0">
              <a:solidFill>
                <a:schemeClr val="bg1"/>
              </a:solidFill>
            </a:endParaRPr>
          </a:p>
          <a:p>
            <a:pPr>
              <a:spcBef>
                <a:spcPct val="50000"/>
              </a:spcBef>
            </a:pPr>
            <a:endParaRPr lang="en-US" sz="1200" dirty="0">
              <a:solidFill>
                <a:schemeClr val="bg1"/>
              </a:solidFill>
            </a:endParaRPr>
          </a:p>
        </p:txBody>
      </p:sp>
      <p:sp>
        <p:nvSpPr>
          <p:cNvPr id="82" name="Rectangle 54"/>
          <p:cNvSpPr>
            <a:spLocks noChangeArrowheads="1"/>
          </p:cNvSpPr>
          <p:nvPr/>
        </p:nvSpPr>
        <p:spPr bwMode="auto">
          <a:xfrm>
            <a:off x="3437275" y="661187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Rectangle 7178"/>
          <p:cNvSpPr>
            <a:spLocks noChangeArrowheads="1"/>
          </p:cNvSpPr>
          <p:nvPr/>
        </p:nvSpPr>
        <p:spPr bwMode="auto">
          <a:xfrm>
            <a:off x="5169725" y="1195450"/>
            <a:ext cx="3913188" cy="2320925"/>
          </a:xfrm>
          <a:prstGeom prst="rect">
            <a:avLst/>
          </a:prstGeom>
          <a:solidFill>
            <a:schemeClr val="bg1"/>
          </a:solidFill>
          <a:ln w="38100" algn="ctr">
            <a:solidFill>
              <a:srgbClr val="FF99FF"/>
            </a:solidFill>
            <a:miter lim="800000"/>
            <a:headEnd/>
            <a:tailEnd/>
          </a:ln>
        </p:spPr>
        <p:txBody>
          <a:bodyPr anchor="ctr"/>
          <a:lstStyle/>
          <a:p>
            <a:pPr algn="ctr">
              <a:defRPr/>
            </a:pPr>
            <a:endParaRPr lang="en-US">
              <a:solidFill>
                <a:schemeClr val="lt1"/>
              </a:solidFill>
              <a:latin typeface="+mn-lt"/>
            </a:endParaRPr>
          </a:p>
        </p:txBody>
      </p:sp>
      <p:sp>
        <p:nvSpPr>
          <p:cNvPr id="7171" name="Rectangle 2"/>
          <p:cNvSpPr>
            <a:spLocks noGrp="1" noChangeArrowheads="1"/>
          </p:cNvSpPr>
          <p:nvPr>
            <p:ph type="title"/>
          </p:nvPr>
        </p:nvSpPr>
        <p:spPr>
          <a:xfrm>
            <a:off x="0" y="76200"/>
            <a:ext cx="9144000" cy="1143000"/>
          </a:xfrm>
        </p:spPr>
        <p:txBody>
          <a:bodyPr>
            <a:noAutofit/>
          </a:bodyPr>
          <a:lstStyle/>
          <a:p>
            <a:pPr eaLnBrk="1" hangingPunct="1"/>
            <a:r>
              <a:rPr lang="en-US" sz="2400" i="1" dirty="0" smtClean="0">
                <a:solidFill>
                  <a:srgbClr val="FF99FF"/>
                </a:solidFill>
                <a:latin typeface="Times New Roman" pitchFamily="18" charset="0"/>
              </a:rPr>
              <a:t>Adults Show Improvement Across Memory Load Challenges But Are Still Markedly Impaired Relative to Baseline Performance</a:t>
            </a:r>
            <a:br>
              <a:rPr lang="en-US" sz="2400" i="1" dirty="0" smtClean="0">
                <a:solidFill>
                  <a:srgbClr val="FF99FF"/>
                </a:solidFill>
                <a:latin typeface="Times New Roman" pitchFamily="18" charset="0"/>
              </a:rPr>
            </a:br>
            <a:endParaRPr lang="en-US" sz="2400" i="1" dirty="0" smtClean="0">
              <a:solidFill>
                <a:srgbClr val="FF99FF"/>
              </a:solidFill>
              <a:latin typeface="Times New Roman" pitchFamily="18" charset="0"/>
            </a:endParaRPr>
          </a:p>
        </p:txBody>
      </p:sp>
      <p:cxnSp>
        <p:nvCxnSpPr>
          <p:cNvPr id="9" name="Straight Connector 8"/>
          <p:cNvCxnSpPr/>
          <p:nvPr/>
        </p:nvCxnSpPr>
        <p:spPr>
          <a:xfrm>
            <a:off x="152400" y="9779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7240" name="Rectangle 181"/>
          <p:cNvSpPr>
            <a:spLocks noChangeArrowheads="1"/>
          </p:cNvSpPr>
          <p:nvPr/>
        </p:nvSpPr>
        <p:spPr bwMode="auto">
          <a:xfrm rot="16200000">
            <a:off x="-356393" y="4383881"/>
            <a:ext cx="1600200" cy="274637"/>
          </a:xfrm>
          <a:prstGeom prst="rect">
            <a:avLst/>
          </a:prstGeom>
          <a:noFill/>
          <a:ln w="9525">
            <a:noFill/>
            <a:miter lim="800000"/>
            <a:headEnd/>
            <a:tailEnd/>
          </a:ln>
        </p:spPr>
        <p:txBody>
          <a:bodyPr wrap="none" lIns="0" tIns="0" rIns="0" bIns="0">
            <a:spAutoFit/>
          </a:bodyPr>
          <a:lstStyle/>
          <a:p>
            <a:r>
              <a:rPr lang="en-US" dirty="0">
                <a:solidFill>
                  <a:schemeClr val="bg1"/>
                </a:solidFill>
              </a:rPr>
              <a:t>Percent Correct</a:t>
            </a:r>
          </a:p>
        </p:txBody>
      </p:sp>
      <p:sp>
        <p:nvSpPr>
          <p:cNvPr id="7241" name="Rectangle 183"/>
          <p:cNvSpPr>
            <a:spLocks noChangeArrowheads="1"/>
          </p:cNvSpPr>
          <p:nvPr/>
        </p:nvSpPr>
        <p:spPr bwMode="auto">
          <a:xfrm>
            <a:off x="1309688" y="6232525"/>
            <a:ext cx="4864100" cy="274638"/>
          </a:xfrm>
          <a:prstGeom prst="rect">
            <a:avLst/>
          </a:prstGeom>
          <a:noFill/>
          <a:ln w="9525">
            <a:noFill/>
            <a:miter lim="800000"/>
            <a:headEnd/>
            <a:tailEnd/>
          </a:ln>
        </p:spPr>
        <p:txBody>
          <a:bodyPr wrap="none" lIns="0" tIns="0" rIns="0" bIns="0">
            <a:spAutoFit/>
          </a:bodyPr>
          <a:lstStyle/>
          <a:p>
            <a:r>
              <a:rPr lang="en-US">
                <a:solidFill>
                  <a:schemeClr val="bg1"/>
                </a:solidFill>
              </a:rPr>
              <a:t>Testing Condition (B = Baseline, C = Challenge)</a:t>
            </a:r>
          </a:p>
        </p:txBody>
      </p:sp>
      <p:sp>
        <p:nvSpPr>
          <p:cNvPr id="7242" name="Text Box 185"/>
          <p:cNvSpPr txBox="1">
            <a:spLocks noChangeArrowheads="1"/>
          </p:cNvSpPr>
          <p:nvPr/>
        </p:nvSpPr>
        <p:spPr bwMode="auto">
          <a:xfrm>
            <a:off x="3032125" y="3771900"/>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7243" name="Text Box 186"/>
          <p:cNvSpPr txBox="1">
            <a:spLocks noChangeArrowheads="1"/>
          </p:cNvSpPr>
          <p:nvPr/>
        </p:nvSpPr>
        <p:spPr bwMode="auto">
          <a:xfrm>
            <a:off x="1984375" y="3851275"/>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7244" name="Text Box 187"/>
          <p:cNvSpPr txBox="1">
            <a:spLocks noChangeArrowheads="1"/>
          </p:cNvSpPr>
          <p:nvPr/>
        </p:nvSpPr>
        <p:spPr bwMode="auto">
          <a:xfrm>
            <a:off x="4060825" y="3660775"/>
            <a:ext cx="381000"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7245" name="Text Box 188"/>
          <p:cNvSpPr txBox="1">
            <a:spLocks noChangeArrowheads="1"/>
          </p:cNvSpPr>
          <p:nvPr/>
        </p:nvSpPr>
        <p:spPr bwMode="auto">
          <a:xfrm>
            <a:off x="5116513" y="3608388"/>
            <a:ext cx="381000"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7246" name="Rectangle 194"/>
          <p:cNvSpPr>
            <a:spLocks noChangeArrowheads="1"/>
          </p:cNvSpPr>
          <p:nvPr/>
        </p:nvSpPr>
        <p:spPr bwMode="auto">
          <a:xfrm>
            <a:off x="1462088" y="3532188"/>
            <a:ext cx="344487" cy="2359025"/>
          </a:xfrm>
          <a:prstGeom prst="rect">
            <a:avLst/>
          </a:prstGeom>
          <a:solidFill>
            <a:srgbClr val="969696"/>
          </a:solidFill>
          <a:ln w="28575">
            <a:solidFill>
              <a:schemeClr val="bg1"/>
            </a:solidFill>
            <a:miter lim="800000"/>
            <a:headEnd/>
            <a:tailEnd/>
          </a:ln>
        </p:spPr>
        <p:txBody>
          <a:bodyPr/>
          <a:lstStyle/>
          <a:p>
            <a:endParaRPr lang="en-US"/>
          </a:p>
        </p:txBody>
      </p:sp>
      <p:sp>
        <p:nvSpPr>
          <p:cNvPr id="7247" name="Rectangle 195"/>
          <p:cNvSpPr>
            <a:spLocks noChangeArrowheads="1"/>
          </p:cNvSpPr>
          <p:nvPr/>
        </p:nvSpPr>
        <p:spPr bwMode="auto">
          <a:xfrm>
            <a:off x="1979613" y="4364038"/>
            <a:ext cx="346075" cy="1527175"/>
          </a:xfrm>
          <a:prstGeom prst="rect">
            <a:avLst/>
          </a:prstGeom>
          <a:solidFill>
            <a:srgbClr val="99FFCC"/>
          </a:solidFill>
          <a:ln w="28575">
            <a:solidFill>
              <a:schemeClr val="bg1"/>
            </a:solidFill>
            <a:miter lim="800000"/>
            <a:headEnd/>
            <a:tailEnd/>
          </a:ln>
        </p:spPr>
        <p:txBody>
          <a:bodyPr/>
          <a:lstStyle/>
          <a:p>
            <a:endParaRPr lang="en-US"/>
          </a:p>
        </p:txBody>
      </p:sp>
      <p:sp>
        <p:nvSpPr>
          <p:cNvPr id="7248" name="Rectangle 196"/>
          <p:cNvSpPr>
            <a:spLocks noChangeArrowheads="1"/>
          </p:cNvSpPr>
          <p:nvPr/>
        </p:nvSpPr>
        <p:spPr bwMode="auto">
          <a:xfrm>
            <a:off x="1979613" y="4364038"/>
            <a:ext cx="346075" cy="1527175"/>
          </a:xfrm>
          <a:prstGeom prst="rect">
            <a:avLst/>
          </a:prstGeom>
          <a:noFill/>
          <a:ln w="28575">
            <a:solidFill>
              <a:schemeClr val="bg1"/>
            </a:solidFill>
            <a:miter lim="800000"/>
            <a:headEnd/>
            <a:tailEnd/>
          </a:ln>
        </p:spPr>
        <p:txBody>
          <a:bodyPr/>
          <a:lstStyle/>
          <a:p>
            <a:endParaRPr lang="en-US"/>
          </a:p>
        </p:txBody>
      </p:sp>
      <p:sp>
        <p:nvSpPr>
          <p:cNvPr id="7249" name="Rectangle 197"/>
          <p:cNvSpPr>
            <a:spLocks noChangeArrowheads="1"/>
          </p:cNvSpPr>
          <p:nvPr/>
        </p:nvSpPr>
        <p:spPr bwMode="auto">
          <a:xfrm>
            <a:off x="2513013" y="3519488"/>
            <a:ext cx="344487" cy="2371725"/>
          </a:xfrm>
          <a:prstGeom prst="rect">
            <a:avLst/>
          </a:prstGeom>
          <a:solidFill>
            <a:srgbClr val="969696"/>
          </a:solidFill>
          <a:ln w="28575">
            <a:solidFill>
              <a:schemeClr val="bg1"/>
            </a:solidFill>
            <a:miter lim="800000"/>
            <a:headEnd/>
            <a:tailEnd/>
          </a:ln>
        </p:spPr>
        <p:txBody>
          <a:bodyPr/>
          <a:lstStyle/>
          <a:p>
            <a:endParaRPr lang="en-US"/>
          </a:p>
        </p:txBody>
      </p:sp>
      <p:sp>
        <p:nvSpPr>
          <p:cNvPr id="7250" name="Rectangle 198"/>
          <p:cNvSpPr>
            <a:spLocks noChangeArrowheads="1"/>
          </p:cNvSpPr>
          <p:nvPr/>
        </p:nvSpPr>
        <p:spPr bwMode="auto">
          <a:xfrm>
            <a:off x="3032125" y="4294188"/>
            <a:ext cx="344488" cy="1597025"/>
          </a:xfrm>
          <a:prstGeom prst="rect">
            <a:avLst/>
          </a:prstGeom>
          <a:solidFill>
            <a:srgbClr val="339966"/>
          </a:solidFill>
          <a:ln w="28575">
            <a:solidFill>
              <a:schemeClr val="bg1"/>
            </a:solidFill>
            <a:miter lim="800000"/>
            <a:headEnd/>
            <a:tailEnd/>
          </a:ln>
        </p:spPr>
        <p:txBody>
          <a:bodyPr/>
          <a:lstStyle/>
          <a:p>
            <a:endParaRPr lang="en-US"/>
          </a:p>
        </p:txBody>
      </p:sp>
      <p:sp>
        <p:nvSpPr>
          <p:cNvPr id="7251" name="Rectangle 199"/>
          <p:cNvSpPr>
            <a:spLocks noChangeArrowheads="1"/>
          </p:cNvSpPr>
          <p:nvPr/>
        </p:nvSpPr>
        <p:spPr bwMode="auto">
          <a:xfrm>
            <a:off x="3032125" y="4294188"/>
            <a:ext cx="344488" cy="1597025"/>
          </a:xfrm>
          <a:prstGeom prst="rect">
            <a:avLst/>
          </a:prstGeom>
          <a:noFill/>
          <a:ln w="28575">
            <a:solidFill>
              <a:schemeClr val="bg1"/>
            </a:solidFill>
            <a:miter lim="800000"/>
            <a:headEnd/>
            <a:tailEnd/>
          </a:ln>
        </p:spPr>
        <p:txBody>
          <a:bodyPr/>
          <a:lstStyle/>
          <a:p>
            <a:endParaRPr lang="en-US"/>
          </a:p>
        </p:txBody>
      </p:sp>
      <p:sp>
        <p:nvSpPr>
          <p:cNvPr id="7252" name="Rectangle 200"/>
          <p:cNvSpPr>
            <a:spLocks noChangeArrowheads="1"/>
          </p:cNvSpPr>
          <p:nvPr/>
        </p:nvSpPr>
        <p:spPr bwMode="auto">
          <a:xfrm>
            <a:off x="3549650" y="3532188"/>
            <a:ext cx="346075" cy="2359025"/>
          </a:xfrm>
          <a:prstGeom prst="rect">
            <a:avLst/>
          </a:prstGeom>
          <a:solidFill>
            <a:srgbClr val="969696"/>
          </a:solidFill>
          <a:ln w="28575">
            <a:solidFill>
              <a:schemeClr val="bg1"/>
            </a:solidFill>
            <a:miter lim="800000"/>
            <a:headEnd/>
            <a:tailEnd/>
          </a:ln>
        </p:spPr>
        <p:txBody>
          <a:bodyPr/>
          <a:lstStyle/>
          <a:p>
            <a:endParaRPr lang="en-US"/>
          </a:p>
        </p:txBody>
      </p:sp>
      <p:sp>
        <p:nvSpPr>
          <p:cNvPr id="7253" name="Rectangle 201"/>
          <p:cNvSpPr>
            <a:spLocks noChangeArrowheads="1"/>
          </p:cNvSpPr>
          <p:nvPr/>
        </p:nvSpPr>
        <p:spPr bwMode="auto">
          <a:xfrm>
            <a:off x="4068763" y="4187825"/>
            <a:ext cx="346075" cy="1703388"/>
          </a:xfrm>
          <a:prstGeom prst="rect">
            <a:avLst/>
          </a:prstGeom>
          <a:solidFill>
            <a:srgbClr val="006600"/>
          </a:solidFill>
          <a:ln w="28575">
            <a:solidFill>
              <a:schemeClr val="bg1"/>
            </a:solidFill>
            <a:miter lim="800000"/>
            <a:headEnd/>
            <a:tailEnd/>
          </a:ln>
        </p:spPr>
        <p:txBody>
          <a:bodyPr/>
          <a:lstStyle/>
          <a:p>
            <a:endParaRPr lang="en-US"/>
          </a:p>
        </p:txBody>
      </p:sp>
      <p:sp>
        <p:nvSpPr>
          <p:cNvPr id="7254" name="Rectangle 202"/>
          <p:cNvSpPr>
            <a:spLocks noChangeArrowheads="1"/>
          </p:cNvSpPr>
          <p:nvPr/>
        </p:nvSpPr>
        <p:spPr bwMode="auto">
          <a:xfrm>
            <a:off x="4068763" y="4187825"/>
            <a:ext cx="346075" cy="1703388"/>
          </a:xfrm>
          <a:prstGeom prst="rect">
            <a:avLst/>
          </a:prstGeom>
          <a:noFill/>
          <a:ln w="28575">
            <a:solidFill>
              <a:schemeClr val="bg1"/>
            </a:solidFill>
            <a:miter lim="800000"/>
            <a:headEnd/>
            <a:tailEnd/>
          </a:ln>
        </p:spPr>
        <p:txBody>
          <a:bodyPr/>
          <a:lstStyle/>
          <a:p>
            <a:endParaRPr lang="en-US"/>
          </a:p>
        </p:txBody>
      </p:sp>
      <p:sp>
        <p:nvSpPr>
          <p:cNvPr id="7255" name="Rectangle 203"/>
          <p:cNvSpPr>
            <a:spLocks noChangeArrowheads="1"/>
          </p:cNvSpPr>
          <p:nvPr/>
        </p:nvSpPr>
        <p:spPr bwMode="auto">
          <a:xfrm>
            <a:off x="4600575" y="3554413"/>
            <a:ext cx="346075" cy="2336800"/>
          </a:xfrm>
          <a:prstGeom prst="rect">
            <a:avLst/>
          </a:prstGeom>
          <a:solidFill>
            <a:srgbClr val="969696"/>
          </a:solidFill>
          <a:ln w="28575">
            <a:solidFill>
              <a:schemeClr val="bg1"/>
            </a:solidFill>
            <a:miter lim="800000"/>
            <a:headEnd/>
            <a:tailEnd/>
          </a:ln>
        </p:spPr>
        <p:txBody>
          <a:bodyPr/>
          <a:lstStyle/>
          <a:p>
            <a:endParaRPr lang="en-US"/>
          </a:p>
        </p:txBody>
      </p:sp>
      <p:sp>
        <p:nvSpPr>
          <p:cNvPr id="7256" name="Rectangle 204"/>
          <p:cNvSpPr>
            <a:spLocks noChangeArrowheads="1"/>
          </p:cNvSpPr>
          <p:nvPr/>
        </p:nvSpPr>
        <p:spPr bwMode="auto">
          <a:xfrm>
            <a:off x="5119688" y="4117975"/>
            <a:ext cx="346075" cy="1773238"/>
          </a:xfrm>
          <a:prstGeom prst="rect">
            <a:avLst/>
          </a:prstGeom>
          <a:solidFill>
            <a:srgbClr val="003300"/>
          </a:solidFill>
          <a:ln w="28575">
            <a:solidFill>
              <a:schemeClr val="bg1"/>
            </a:solidFill>
            <a:miter lim="800000"/>
            <a:headEnd/>
            <a:tailEnd/>
          </a:ln>
        </p:spPr>
        <p:txBody>
          <a:bodyPr/>
          <a:lstStyle/>
          <a:p>
            <a:endParaRPr lang="en-US"/>
          </a:p>
        </p:txBody>
      </p:sp>
      <p:sp>
        <p:nvSpPr>
          <p:cNvPr id="7257" name="Rectangle 205"/>
          <p:cNvSpPr>
            <a:spLocks noChangeArrowheads="1"/>
          </p:cNvSpPr>
          <p:nvPr/>
        </p:nvSpPr>
        <p:spPr bwMode="auto">
          <a:xfrm>
            <a:off x="5119688" y="4117975"/>
            <a:ext cx="346075" cy="1773238"/>
          </a:xfrm>
          <a:prstGeom prst="rect">
            <a:avLst/>
          </a:prstGeom>
          <a:noFill/>
          <a:ln w="28575">
            <a:solidFill>
              <a:schemeClr val="bg1"/>
            </a:solidFill>
            <a:miter lim="800000"/>
            <a:headEnd/>
            <a:tailEnd/>
          </a:ln>
        </p:spPr>
        <p:txBody>
          <a:bodyPr/>
          <a:lstStyle/>
          <a:p>
            <a:endParaRPr lang="en-US"/>
          </a:p>
        </p:txBody>
      </p:sp>
      <p:sp>
        <p:nvSpPr>
          <p:cNvPr id="7258" name="Line 206"/>
          <p:cNvSpPr>
            <a:spLocks noChangeShapeType="1"/>
          </p:cNvSpPr>
          <p:nvPr/>
        </p:nvSpPr>
        <p:spPr bwMode="auto">
          <a:xfrm flipV="1">
            <a:off x="1633538" y="3495675"/>
            <a:ext cx="0" cy="36513"/>
          </a:xfrm>
          <a:prstGeom prst="line">
            <a:avLst/>
          </a:prstGeom>
          <a:noFill/>
          <a:ln w="28575">
            <a:solidFill>
              <a:schemeClr val="bg1"/>
            </a:solidFill>
            <a:round/>
            <a:headEnd/>
            <a:tailEnd/>
          </a:ln>
        </p:spPr>
        <p:txBody>
          <a:bodyPr/>
          <a:lstStyle/>
          <a:p>
            <a:endParaRPr lang="en-US"/>
          </a:p>
        </p:txBody>
      </p:sp>
      <p:sp>
        <p:nvSpPr>
          <p:cNvPr id="7259" name="Line 207"/>
          <p:cNvSpPr>
            <a:spLocks noChangeShapeType="1"/>
          </p:cNvSpPr>
          <p:nvPr/>
        </p:nvSpPr>
        <p:spPr bwMode="auto">
          <a:xfrm>
            <a:off x="1593850" y="3495675"/>
            <a:ext cx="93663" cy="0"/>
          </a:xfrm>
          <a:prstGeom prst="line">
            <a:avLst/>
          </a:prstGeom>
          <a:noFill/>
          <a:ln w="28575">
            <a:solidFill>
              <a:schemeClr val="bg1"/>
            </a:solidFill>
            <a:round/>
            <a:headEnd/>
            <a:tailEnd/>
          </a:ln>
        </p:spPr>
        <p:txBody>
          <a:bodyPr/>
          <a:lstStyle/>
          <a:p>
            <a:endParaRPr lang="en-US"/>
          </a:p>
        </p:txBody>
      </p:sp>
      <p:sp>
        <p:nvSpPr>
          <p:cNvPr id="7260" name="Line 208"/>
          <p:cNvSpPr>
            <a:spLocks noChangeShapeType="1"/>
          </p:cNvSpPr>
          <p:nvPr/>
        </p:nvSpPr>
        <p:spPr bwMode="auto">
          <a:xfrm>
            <a:off x="1633538" y="3532188"/>
            <a:ext cx="0" cy="22225"/>
          </a:xfrm>
          <a:prstGeom prst="line">
            <a:avLst/>
          </a:prstGeom>
          <a:noFill/>
          <a:ln w="28575">
            <a:solidFill>
              <a:schemeClr val="bg1"/>
            </a:solidFill>
            <a:round/>
            <a:headEnd/>
            <a:tailEnd/>
          </a:ln>
        </p:spPr>
        <p:txBody>
          <a:bodyPr/>
          <a:lstStyle/>
          <a:p>
            <a:endParaRPr lang="en-US"/>
          </a:p>
        </p:txBody>
      </p:sp>
      <p:sp>
        <p:nvSpPr>
          <p:cNvPr id="7261" name="Line 209"/>
          <p:cNvSpPr>
            <a:spLocks noChangeShapeType="1"/>
          </p:cNvSpPr>
          <p:nvPr/>
        </p:nvSpPr>
        <p:spPr bwMode="auto">
          <a:xfrm>
            <a:off x="1593850" y="3554413"/>
            <a:ext cx="93663" cy="0"/>
          </a:xfrm>
          <a:prstGeom prst="line">
            <a:avLst/>
          </a:prstGeom>
          <a:noFill/>
          <a:ln w="28575">
            <a:solidFill>
              <a:schemeClr val="bg1"/>
            </a:solidFill>
            <a:round/>
            <a:headEnd/>
            <a:tailEnd/>
          </a:ln>
        </p:spPr>
        <p:txBody>
          <a:bodyPr/>
          <a:lstStyle/>
          <a:p>
            <a:endParaRPr lang="en-US"/>
          </a:p>
        </p:txBody>
      </p:sp>
      <p:sp>
        <p:nvSpPr>
          <p:cNvPr id="7262" name="Line 210"/>
          <p:cNvSpPr>
            <a:spLocks noChangeShapeType="1"/>
          </p:cNvSpPr>
          <p:nvPr/>
        </p:nvSpPr>
        <p:spPr bwMode="auto">
          <a:xfrm flipV="1">
            <a:off x="2152650" y="4211638"/>
            <a:ext cx="0" cy="152400"/>
          </a:xfrm>
          <a:prstGeom prst="line">
            <a:avLst/>
          </a:prstGeom>
          <a:noFill/>
          <a:ln w="28575">
            <a:solidFill>
              <a:schemeClr val="bg1"/>
            </a:solidFill>
            <a:round/>
            <a:headEnd/>
            <a:tailEnd/>
          </a:ln>
        </p:spPr>
        <p:txBody>
          <a:bodyPr/>
          <a:lstStyle/>
          <a:p>
            <a:endParaRPr lang="en-US"/>
          </a:p>
        </p:txBody>
      </p:sp>
      <p:sp>
        <p:nvSpPr>
          <p:cNvPr id="7263" name="Line 211"/>
          <p:cNvSpPr>
            <a:spLocks noChangeShapeType="1"/>
          </p:cNvSpPr>
          <p:nvPr/>
        </p:nvSpPr>
        <p:spPr bwMode="auto">
          <a:xfrm>
            <a:off x="2112963" y="4211638"/>
            <a:ext cx="92075" cy="0"/>
          </a:xfrm>
          <a:prstGeom prst="line">
            <a:avLst/>
          </a:prstGeom>
          <a:noFill/>
          <a:ln w="28575">
            <a:solidFill>
              <a:schemeClr val="bg1"/>
            </a:solidFill>
            <a:round/>
            <a:headEnd/>
            <a:tailEnd/>
          </a:ln>
        </p:spPr>
        <p:txBody>
          <a:bodyPr/>
          <a:lstStyle/>
          <a:p>
            <a:endParaRPr lang="en-US"/>
          </a:p>
        </p:txBody>
      </p:sp>
      <p:sp>
        <p:nvSpPr>
          <p:cNvPr id="7264" name="Line 212"/>
          <p:cNvSpPr>
            <a:spLocks noChangeShapeType="1"/>
          </p:cNvSpPr>
          <p:nvPr/>
        </p:nvSpPr>
        <p:spPr bwMode="auto">
          <a:xfrm>
            <a:off x="2152650" y="4364038"/>
            <a:ext cx="0" cy="153987"/>
          </a:xfrm>
          <a:prstGeom prst="line">
            <a:avLst/>
          </a:prstGeom>
          <a:noFill/>
          <a:ln w="28575">
            <a:solidFill>
              <a:schemeClr val="bg1"/>
            </a:solidFill>
            <a:round/>
            <a:headEnd/>
            <a:tailEnd/>
          </a:ln>
        </p:spPr>
        <p:txBody>
          <a:bodyPr/>
          <a:lstStyle/>
          <a:p>
            <a:endParaRPr lang="en-US"/>
          </a:p>
        </p:txBody>
      </p:sp>
      <p:sp>
        <p:nvSpPr>
          <p:cNvPr id="7265" name="Line 213"/>
          <p:cNvSpPr>
            <a:spLocks noChangeShapeType="1"/>
          </p:cNvSpPr>
          <p:nvPr/>
        </p:nvSpPr>
        <p:spPr bwMode="auto">
          <a:xfrm>
            <a:off x="2112963" y="4518025"/>
            <a:ext cx="92075" cy="0"/>
          </a:xfrm>
          <a:prstGeom prst="line">
            <a:avLst/>
          </a:prstGeom>
          <a:noFill/>
          <a:ln w="28575">
            <a:solidFill>
              <a:schemeClr val="bg1"/>
            </a:solidFill>
            <a:round/>
            <a:headEnd/>
            <a:tailEnd/>
          </a:ln>
        </p:spPr>
        <p:txBody>
          <a:bodyPr/>
          <a:lstStyle/>
          <a:p>
            <a:endParaRPr lang="en-US"/>
          </a:p>
        </p:txBody>
      </p:sp>
      <p:sp>
        <p:nvSpPr>
          <p:cNvPr id="7266" name="Line 214"/>
          <p:cNvSpPr>
            <a:spLocks noChangeShapeType="1"/>
          </p:cNvSpPr>
          <p:nvPr/>
        </p:nvSpPr>
        <p:spPr bwMode="auto">
          <a:xfrm flipV="1">
            <a:off x="2684463" y="3495675"/>
            <a:ext cx="0" cy="23813"/>
          </a:xfrm>
          <a:prstGeom prst="line">
            <a:avLst/>
          </a:prstGeom>
          <a:noFill/>
          <a:ln w="28575">
            <a:solidFill>
              <a:schemeClr val="bg1"/>
            </a:solidFill>
            <a:round/>
            <a:headEnd/>
            <a:tailEnd/>
          </a:ln>
        </p:spPr>
        <p:txBody>
          <a:bodyPr/>
          <a:lstStyle/>
          <a:p>
            <a:endParaRPr lang="en-US"/>
          </a:p>
        </p:txBody>
      </p:sp>
      <p:sp>
        <p:nvSpPr>
          <p:cNvPr id="7267" name="Line 215"/>
          <p:cNvSpPr>
            <a:spLocks noChangeShapeType="1"/>
          </p:cNvSpPr>
          <p:nvPr/>
        </p:nvSpPr>
        <p:spPr bwMode="auto">
          <a:xfrm>
            <a:off x="2644775" y="3495675"/>
            <a:ext cx="93663" cy="0"/>
          </a:xfrm>
          <a:prstGeom prst="line">
            <a:avLst/>
          </a:prstGeom>
          <a:noFill/>
          <a:ln w="28575">
            <a:solidFill>
              <a:schemeClr val="bg1"/>
            </a:solidFill>
            <a:round/>
            <a:headEnd/>
            <a:tailEnd/>
          </a:ln>
        </p:spPr>
        <p:txBody>
          <a:bodyPr/>
          <a:lstStyle/>
          <a:p>
            <a:endParaRPr lang="en-US"/>
          </a:p>
        </p:txBody>
      </p:sp>
      <p:sp>
        <p:nvSpPr>
          <p:cNvPr id="7268" name="Line 216"/>
          <p:cNvSpPr>
            <a:spLocks noChangeShapeType="1"/>
          </p:cNvSpPr>
          <p:nvPr/>
        </p:nvSpPr>
        <p:spPr bwMode="auto">
          <a:xfrm>
            <a:off x="2684463" y="3519488"/>
            <a:ext cx="0" cy="23812"/>
          </a:xfrm>
          <a:prstGeom prst="line">
            <a:avLst/>
          </a:prstGeom>
          <a:noFill/>
          <a:ln w="28575">
            <a:solidFill>
              <a:schemeClr val="bg1"/>
            </a:solidFill>
            <a:round/>
            <a:headEnd/>
            <a:tailEnd/>
          </a:ln>
        </p:spPr>
        <p:txBody>
          <a:bodyPr/>
          <a:lstStyle/>
          <a:p>
            <a:endParaRPr lang="en-US"/>
          </a:p>
        </p:txBody>
      </p:sp>
      <p:sp>
        <p:nvSpPr>
          <p:cNvPr id="7269" name="Line 217"/>
          <p:cNvSpPr>
            <a:spLocks noChangeShapeType="1"/>
          </p:cNvSpPr>
          <p:nvPr/>
        </p:nvSpPr>
        <p:spPr bwMode="auto">
          <a:xfrm>
            <a:off x="2644775" y="3543300"/>
            <a:ext cx="93663" cy="0"/>
          </a:xfrm>
          <a:prstGeom prst="line">
            <a:avLst/>
          </a:prstGeom>
          <a:noFill/>
          <a:ln w="28575">
            <a:solidFill>
              <a:schemeClr val="bg1"/>
            </a:solidFill>
            <a:round/>
            <a:headEnd/>
            <a:tailEnd/>
          </a:ln>
        </p:spPr>
        <p:txBody>
          <a:bodyPr/>
          <a:lstStyle/>
          <a:p>
            <a:endParaRPr lang="en-US"/>
          </a:p>
        </p:txBody>
      </p:sp>
      <p:sp>
        <p:nvSpPr>
          <p:cNvPr id="7270" name="Line 218"/>
          <p:cNvSpPr>
            <a:spLocks noChangeShapeType="1"/>
          </p:cNvSpPr>
          <p:nvPr/>
        </p:nvSpPr>
        <p:spPr bwMode="auto">
          <a:xfrm flipV="1">
            <a:off x="3203575" y="4176713"/>
            <a:ext cx="0" cy="117475"/>
          </a:xfrm>
          <a:prstGeom prst="line">
            <a:avLst/>
          </a:prstGeom>
          <a:noFill/>
          <a:ln w="28575">
            <a:solidFill>
              <a:schemeClr val="bg1"/>
            </a:solidFill>
            <a:round/>
            <a:headEnd/>
            <a:tailEnd/>
          </a:ln>
        </p:spPr>
        <p:txBody>
          <a:bodyPr/>
          <a:lstStyle/>
          <a:p>
            <a:endParaRPr lang="en-US"/>
          </a:p>
        </p:txBody>
      </p:sp>
      <p:sp>
        <p:nvSpPr>
          <p:cNvPr id="7271" name="Line 219"/>
          <p:cNvSpPr>
            <a:spLocks noChangeShapeType="1"/>
          </p:cNvSpPr>
          <p:nvPr/>
        </p:nvSpPr>
        <p:spPr bwMode="auto">
          <a:xfrm>
            <a:off x="3163888" y="4176713"/>
            <a:ext cx="92075" cy="0"/>
          </a:xfrm>
          <a:prstGeom prst="line">
            <a:avLst/>
          </a:prstGeom>
          <a:noFill/>
          <a:ln w="28575">
            <a:solidFill>
              <a:schemeClr val="bg1"/>
            </a:solidFill>
            <a:round/>
            <a:headEnd/>
            <a:tailEnd/>
          </a:ln>
        </p:spPr>
        <p:txBody>
          <a:bodyPr/>
          <a:lstStyle/>
          <a:p>
            <a:endParaRPr lang="en-US"/>
          </a:p>
        </p:txBody>
      </p:sp>
      <p:sp>
        <p:nvSpPr>
          <p:cNvPr id="7272" name="Line 220"/>
          <p:cNvSpPr>
            <a:spLocks noChangeShapeType="1"/>
          </p:cNvSpPr>
          <p:nvPr/>
        </p:nvSpPr>
        <p:spPr bwMode="auto">
          <a:xfrm>
            <a:off x="3203575" y="4294188"/>
            <a:ext cx="0" cy="117475"/>
          </a:xfrm>
          <a:prstGeom prst="line">
            <a:avLst/>
          </a:prstGeom>
          <a:noFill/>
          <a:ln w="28575">
            <a:solidFill>
              <a:schemeClr val="bg1"/>
            </a:solidFill>
            <a:round/>
            <a:headEnd/>
            <a:tailEnd/>
          </a:ln>
        </p:spPr>
        <p:txBody>
          <a:bodyPr/>
          <a:lstStyle/>
          <a:p>
            <a:endParaRPr lang="en-US"/>
          </a:p>
        </p:txBody>
      </p:sp>
      <p:sp>
        <p:nvSpPr>
          <p:cNvPr id="7273" name="Line 221"/>
          <p:cNvSpPr>
            <a:spLocks noChangeShapeType="1"/>
          </p:cNvSpPr>
          <p:nvPr/>
        </p:nvSpPr>
        <p:spPr bwMode="auto">
          <a:xfrm>
            <a:off x="3163888" y="4411663"/>
            <a:ext cx="92075" cy="0"/>
          </a:xfrm>
          <a:prstGeom prst="line">
            <a:avLst/>
          </a:prstGeom>
          <a:noFill/>
          <a:ln w="28575">
            <a:solidFill>
              <a:schemeClr val="bg1"/>
            </a:solidFill>
            <a:round/>
            <a:headEnd/>
            <a:tailEnd/>
          </a:ln>
        </p:spPr>
        <p:txBody>
          <a:bodyPr/>
          <a:lstStyle/>
          <a:p>
            <a:endParaRPr lang="en-US"/>
          </a:p>
        </p:txBody>
      </p:sp>
      <p:sp>
        <p:nvSpPr>
          <p:cNvPr id="7274" name="Line 222"/>
          <p:cNvSpPr>
            <a:spLocks noChangeShapeType="1"/>
          </p:cNvSpPr>
          <p:nvPr/>
        </p:nvSpPr>
        <p:spPr bwMode="auto">
          <a:xfrm flipV="1">
            <a:off x="3722688" y="3508375"/>
            <a:ext cx="0" cy="23813"/>
          </a:xfrm>
          <a:prstGeom prst="line">
            <a:avLst/>
          </a:prstGeom>
          <a:noFill/>
          <a:ln w="28575">
            <a:solidFill>
              <a:schemeClr val="bg1"/>
            </a:solidFill>
            <a:round/>
            <a:headEnd/>
            <a:tailEnd/>
          </a:ln>
        </p:spPr>
        <p:txBody>
          <a:bodyPr/>
          <a:lstStyle/>
          <a:p>
            <a:endParaRPr lang="en-US"/>
          </a:p>
        </p:txBody>
      </p:sp>
      <p:sp>
        <p:nvSpPr>
          <p:cNvPr id="7275" name="Line 223"/>
          <p:cNvSpPr>
            <a:spLocks noChangeShapeType="1"/>
          </p:cNvSpPr>
          <p:nvPr/>
        </p:nvSpPr>
        <p:spPr bwMode="auto">
          <a:xfrm>
            <a:off x="3681413" y="3508375"/>
            <a:ext cx="93662" cy="0"/>
          </a:xfrm>
          <a:prstGeom prst="line">
            <a:avLst/>
          </a:prstGeom>
          <a:noFill/>
          <a:ln w="28575">
            <a:solidFill>
              <a:schemeClr val="bg1"/>
            </a:solidFill>
            <a:round/>
            <a:headEnd/>
            <a:tailEnd/>
          </a:ln>
        </p:spPr>
        <p:txBody>
          <a:bodyPr/>
          <a:lstStyle/>
          <a:p>
            <a:endParaRPr lang="en-US"/>
          </a:p>
        </p:txBody>
      </p:sp>
      <p:sp>
        <p:nvSpPr>
          <p:cNvPr id="7276" name="Line 224"/>
          <p:cNvSpPr>
            <a:spLocks noChangeShapeType="1"/>
          </p:cNvSpPr>
          <p:nvPr/>
        </p:nvSpPr>
        <p:spPr bwMode="auto">
          <a:xfrm>
            <a:off x="3722688" y="3532188"/>
            <a:ext cx="0" cy="22225"/>
          </a:xfrm>
          <a:prstGeom prst="line">
            <a:avLst/>
          </a:prstGeom>
          <a:noFill/>
          <a:ln w="28575">
            <a:solidFill>
              <a:schemeClr val="bg1"/>
            </a:solidFill>
            <a:round/>
            <a:headEnd/>
            <a:tailEnd/>
          </a:ln>
        </p:spPr>
        <p:txBody>
          <a:bodyPr/>
          <a:lstStyle/>
          <a:p>
            <a:endParaRPr lang="en-US"/>
          </a:p>
        </p:txBody>
      </p:sp>
      <p:sp>
        <p:nvSpPr>
          <p:cNvPr id="7277" name="Line 225"/>
          <p:cNvSpPr>
            <a:spLocks noChangeShapeType="1"/>
          </p:cNvSpPr>
          <p:nvPr/>
        </p:nvSpPr>
        <p:spPr bwMode="auto">
          <a:xfrm>
            <a:off x="3681413" y="3554413"/>
            <a:ext cx="93662" cy="0"/>
          </a:xfrm>
          <a:prstGeom prst="line">
            <a:avLst/>
          </a:prstGeom>
          <a:noFill/>
          <a:ln w="28575">
            <a:solidFill>
              <a:schemeClr val="bg1"/>
            </a:solidFill>
            <a:round/>
            <a:headEnd/>
            <a:tailEnd/>
          </a:ln>
        </p:spPr>
        <p:txBody>
          <a:bodyPr/>
          <a:lstStyle/>
          <a:p>
            <a:endParaRPr lang="en-US"/>
          </a:p>
        </p:txBody>
      </p:sp>
      <p:sp>
        <p:nvSpPr>
          <p:cNvPr id="7278" name="Line 226"/>
          <p:cNvSpPr>
            <a:spLocks noChangeShapeType="1"/>
          </p:cNvSpPr>
          <p:nvPr/>
        </p:nvSpPr>
        <p:spPr bwMode="auto">
          <a:xfrm flipV="1">
            <a:off x="4240213" y="4046538"/>
            <a:ext cx="0" cy="141287"/>
          </a:xfrm>
          <a:prstGeom prst="line">
            <a:avLst/>
          </a:prstGeom>
          <a:noFill/>
          <a:ln w="28575">
            <a:solidFill>
              <a:schemeClr val="bg1"/>
            </a:solidFill>
            <a:round/>
            <a:headEnd/>
            <a:tailEnd/>
          </a:ln>
        </p:spPr>
        <p:txBody>
          <a:bodyPr/>
          <a:lstStyle/>
          <a:p>
            <a:endParaRPr lang="en-US"/>
          </a:p>
        </p:txBody>
      </p:sp>
      <p:sp>
        <p:nvSpPr>
          <p:cNvPr id="7279" name="Line 227"/>
          <p:cNvSpPr>
            <a:spLocks noChangeShapeType="1"/>
          </p:cNvSpPr>
          <p:nvPr/>
        </p:nvSpPr>
        <p:spPr bwMode="auto">
          <a:xfrm>
            <a:off x="4202113" y="4046538"/>
            <a:ext cx="92075" cy="0"/>
          </a:xfrm>
          <a:prstGeom prst="line">
            <a:avLst/>
          </a:prstGeom>
          <a:noFill/>
          <a:ln w="28575">
            <a:solidFill>
              <a:schemeClr val="bg1"/>
            </a:solidFill>
            <a:round/>
            <a:headEnd/>
            <a:tailEnd/>
          </a:ln>
        </p:spPr>
        <p:txBody>
          <a:bodyPr/>
          <a:lstStyle/>
          <a:p>
            <a:endParaRPr lang="en-US"/>
          </a:p>
        </p:txBody>
      </p:sp>
      <p:sp>
        <p:nvSpPr>
          <p:cNvPr id="7280" name="Line 228"/>
          <p:cNvSpPr>
            <a:spLocks noChangeShapeType="1"/>
          </p:cNvSpPr>
          <p:nvPr/>
        </p:nvSpPr>
        <p:spPr bwMode="auto">
          <a:xfrm>
            <a:off x="4240213" y="4187825"/>
            <a:ext cx="0" cy="141288"/>
          </a:xfrm>
          <a:prstGeom prst="line">
            <a:avLst/>
          </a:prstGeom>
          <a:noFill/>
          <a:ln w="28575">
            <a:solidFill>
              <a:schemeClr val="bg1"/>
            </a:solidFill>
            <a:round/>
            <a:headEnd/>
            <a:tailEnd/>
          </a:ln>
        </p:spPr>
        <p:txBody>
          <a:bodyPr/>
          <a:lstStyle/>
          <a:p>
            <a:endParaRPr lang="en-US"/>
          </a:p>
        </p:txBody>
      </p:sp>
      <p:sp>
        <p:nvSpPr>
          <p:cNvPr id="7281" name="Line 229"/>
          <p:cNvSpPr>
            <a:spLocks noChangeShapeType="1"/>
          </p:cNvSpPr>
          <p:nvPr/>
        </p:nvSpPr>
        <p:spPr bwMode="auto">
          <a:xfrm>
            <a:off x="4202113" y="4329113"/>
            <a:ext cx="92075" cy="0"/>
          </a:xfrm>
          <a:prstGeom prst="line">
            <a:avLst/>
          </a:prstGeom>
          <a:noFill/>
          <a:ln w="28575">
            <a:solidFill>
              <a:schemeClr val="bg1"/>
            </a:solidFill>
            <a:round/>
            <a:headEnd/>
            <a:tailEnd/>
          </a:ln>
        </p:spPr>
        <p:txBody>
          <a:bodyPr/>
          <a:lstStyle/>
          <a:p>
            <a:endParaRPr lang="en-US"/>
          </a:p>
        </p:txBody>
      </p:sp>
      <p:sp>
        <p:nvSpPr>
          <p:cNvPr id="7282" name="Line 230"/>
          <p:cNvSpPr>
            <a:spLocks noChangeShapeType="1"/>
          </p:cNvSpPr>
          <p:nvPr/>
        </p:nvSpPr>
        <p:spPr bwMode="auto">
          <a:xfrm flipV="1">
            <a:off x="4775200" y="3519488"/>
            <a:ext cx="0" cy="34925"/>
          </a:xfrm>
          <a:prstGeom prst="line">
            <a:avLst/>
          </a:prstGeom>
          <a:noFill/>
          <a:ln w="28575">
            <a:solidFill>
              <a:schemeClr val="bg1"/>
            </a:solidFill>
            <a:round/>
            <a:headEnd/>
            <a:tailEnd/>
          </a:ln>
        </p:spPr>
        <p:txBody>
          <a:bodyPr/>
          <a:lstStyle/>
          <a:p>
            <a:endParaRPr lang="en-US"/>
          </a:p>
        </p:txBody>
      </p:sp>
      <p:sp>
        <p:nvSpPr>
          <p:cNvPr id="7283" name="Line 231"/>
          <p:cNvSpPr>
            <a:spLocks noChangeShapeType="1"/>
          </p:cNvSpPr>
          <p:nvPr/>
        </p:nvSpPr>
        <p:spPr bwMode="auto">
          <a:xfrm>
            <a:off x="4733925" y="3519488"/>
            <a:ext cx="92075" cy="0"/>
          </a:xfrm>
          <a:prstGeom prst="line">
            <a:avLst/>
          </a:prstGeom>
          <a:noFill/>
          <a:ln w="28575">
            <a:solidFill>
              <a:schemeClr val="bg1"/>
            </a:solidFill>
            <a:round/>
            <a:headEnd/>
            <a:tailEnd/>
          </a:ln>
        </p:spPr>
        <p:txBody>
          <a:bodyPr/>
          <a:lstStyle/>
          <a:p>
            <a:endParaRPr lang="en-US"/>
          </a:p>
        </p:txBody>
      </p:sp>
      <p:sp>
        <p:nvSpPr>
          <p:cNvPr id="7284" name="Line 232"/>
          <p:cNvSpPr>
            <a:spLocks noChangeShapeType="1"/>
          </p:cNvSpPr>
          <p:nvPr/>
        </p:nvSpPr>
        <p:spPr bwMode="auto">
          <a:xfrm>
            <a:off x="4775200" y="3554413"/>
            <a:ext cx="0" cy="23812"/>
          </a:xfrm>
          <a:prstGeom prst="line">
            <a:avLst/>
          </a:prstGeom>
          <a:noFill/>
          <a:ln w="28575">
            <a:solidFill>
              <a:schemeClr val="bg1"/>
            </a:solidFill>
            <a:round/>
            <a:headEnd/>
            <a:tailEnd/>
          </a:ln>
        </p:spPr>
        <p:txBody>
          <a:bodyPr/>
          <a:lstStyle/>
          <a:p>
            <a:endParaRPr lang="en-US"/>
          </a:p>
        </p:txBody>
      </p:sp>
      <p:sp>
        <p:nvSpPr>
          <p:cNvPr id="7285" name="Line 233"/>
          <p:cNvSpPr>
            <a:spLocks noChangeShapeType="1"/>
          </p:cNvSpPr>
          <p:nvPr/>
        </p:nvSpPr>
        <p:spPr bwMode="auto">
          <a:xfrm>
            <a:off x="4733925" y="3578225"/>
            <a:ext cx="92075" cy="0"/>
          </a:xfrm>
          <a:prstGeom prst="line">
            <a:avLst/>
          </a:prstGeom>
          <a:noFill/>
          <a:ln w="28575">
            <a:solidFill>
              <a:schemeClr val="bg1"/>
            </a:solidFill>
            <a:round/>
            <a:headEnd/>
            <a:tailEnd/>
          </a:ln>
        </p:spPr>
        <p:txBody>
          <a:bodyPr/>
          <a:lstStyle/>
          <a:p>
            <a:endParaRPr lang="en-US"/>
          </a:p>
        </p:txBody>
      </p:sp>
      <p:sp>
        <p:nvSpPr>
          <p:cNvPr id="7286" name="Line 234"/>
          <p:cNvSpPr>
            <a:spLocks noChangeShapeType="1"/>
          </p:cNvSpPr>
          <p:nvPr/>
        </p:nvSpPr>
        <p:spPr bwMode="auto">
          <a:xfrm flipV="1">
            <a:off x="5292725" y="4024313"/>
            <a:ext cx="0" cy="93662"/>
          </a:xfrm>
          <a:prstGeom prst="line">
            <a:avLst/>
          </a:prstGeom>
          <a:noFill/>
          <a:ln w="28575">
            <a:solidFill>
              <a:schemeClr val="bg1"/>
            </a:solidFill>
            <a:round/>
            <a:headEnd/>
            <a:tailEnd/>
          </a:ln>
        </p:spPr>
        <p:txBody>
          <a:bodyPr/>
          <a:lstStyle/>
          <a:p>
            <a:endParaRPr lang="en-US"/>
          </a:p>
        </p:txBody>
      </p:sp>
      <p:sp>
        <p:nvSpPr>
          <p:cNvPr id="7287" name="Line 235"/>
          <p:cNvSpPr>
            <a:spLocks noChangeShapeType="1"/>
          </p:cNvSpPr>
          <p:nvPr/>
        </p:nvSpPr>
        <p:spPr bwMode="auto">
          <a:xfrm>
            <a:off x="5253038" y="4024313"/>
            <a:ext cx="92075" cy="0"/>
          </a:xfrm>
          <a:prstGeom prst="line">
            <a:avLst/>
          </a:prstGeom>
          <a:noFill/>
          <a:ln w="28575">
            <a:solidFill>
              <a:schemeClr val="bg1"/>
            </a:solidFill>
            <a:round/>
            <a:headEnd/>
            <a:tailEnd/>
          </a:ln>
        </p:spPr>
        <p:txBody>
          <a:bodyPr/>
          <a:lstStyle/>
          <a:p>
            <a:endParaRPr lang="en-US"/>
          </a:p>
        </p:txBody>
      </p:sp>
      <p:sp>
        <p:nvSpPr>
          <p:cNvPr id="7288" name="Line 236"/>
          <p:cNvSpPr>
            <a:spLocks noChangeShapeType="1"/>
          </p:cNvSpPr>
          <p:nvPr/>
        </p:nvSpPr>
        <p:spPr bwMode="auto">
          <a:xfrm>
            <a:off x="5292725" y="4117975"/>
            <a:ext cx="0" cy="104775"/>
          </a:xfrm>
          <a:prstGeom prst="line">
            <a:avLst/>
          </a:prstGeom>
          <a:noFill/>
          <a:ln w="28575">
            <a:solidFill>
              <a:schemeClr val="bg1"/>
            </a:solidFill>
            <a:round/>
            <a:headEnd/>
            <a:tailEnd/>
          </a:ln>
        </p:spPr>
        <p:txBody>
          <a:bodyPr/>
          <a:lstStyle/>
          <a:p>
            <a:endParaRPr lang="en-US"/>
          </a:p>
        </p:txBody>
      </p:sp>
      <p:sp>
        <p:nvSpPr>
          <p:cNvPr id="7289" name="Line 237"/>
          <p:cNvSpPr>
            <a:spLocks noChangeShapeType="1"/>
          </p:cNvSpPr>
          <p:nvPr/>
        </p:nvSpPr>
        <p:spPr bwMode="auto">
          <a:xfrm>
            <a:off x="5253038" y="4222750"/>
            <a:ext cx="92075" cy="0"/>
          </a:xfrm>
          <a:prstGeom prst="line">
            <a:avLst/>
          </a:prstGeom>
          <a:noFill/>
          <a:ln w="28575">
            <a:solidFill>
              <a:schemeClr val="bg1"/>
            </a:solidFill>
            <a:round/>
            <a:headEnd/>
            <a:tailEnd/>
          </a:ln>
        </p:spPr>
        <p:txBody>
          <a:bodyPr/>
          <a:lstStyle/>
          <a:p>
            <a:endParaRPr lang="en-US"/>
          </a:p>
        </p:txBody>
      </p:sp>
      <p:sp>
        <p:nvSpPr>
          <p:cNvPr id="7290" name="Line 238"/>
          <p:cNvSpPr>
            <a:spLocks noChangeShapeType="1"/>
          </p:cNvSpPr>
          <p:nvPr/>
        </p:nvSpPr>
        <p:spPr bwMode="auto">
          <a:xfrm>
            <a:off x="1181100" y="3143250"/>
            <a:ext cx="0" cy="2747963"/>
          </a:xfrm>
          <a:prstGeom prst="line">
            <a:avLst/>
          </a:prstGeom>
          <a:noFill/>
          <a:ln w="28575">
            <a:solidFill>
              <a:srgbClr val="FFFFFF"/>
            </a:solidFill>
            <a:round/>
            <a:headEnd/>
            <a:tailEnd/>
          </a:ln>
        </p:spPr>
        <p:txBody>
          <a:bodyPr/>
          <a:lstStyle/>
          <a:p>
            <a:endParaRPr lang="en-US"/>
          </a:p>
        </p:txBody>
      </p:sp>
      <p:sp>
        <p:nvSpPr>
          <p:cNvPr id="7291" name="Line 239"/>
          <p:cNvSpPr>
            <a:spLocks noChangeShapeType="1"/>
          </p:cNvSpPr>
          <p:nvPr/>
        </p:nvSpPr>
        <p:spPr bwMode="auto">
          <a:xfrm>
            <a:off x="1181100" y="5891213"/>
            <a:ext cx="80963" cy="0"/>
          </a:xfrm>
          <a:prstGeom prst="line">
            <a:avLst/>
          </a:prstGeom>
          <a:noFill/>
          <a:ln w="28575">
            <a:solidFill>
              <a:srgbClr val="FFFFFF"/>
            </a:solidFill>
            <a:round/>
            <a:headEnd/>
            <a:tailEnd/>
          </a:ln>
        </p:spPr>
        <p:txBody>
          <a:bodyPr/>
          <a:lstStyle/>
          <a:p>
            <a:endParaRPr lang="en-US"/>
          </a:p>
        </p:txBody>
      </p:sp>
      <p:sp>
        <p:nvSpPr>
          <p:cNvPr id="7292" name="Line 240"/>
          <p:cNvSpPr>
            <a:spLocks noChangeShapeType="1"/>
          </p:cNvSpPr>
          <p:nvPr/>
        </p:nvSpPr>
        <p:spPr bwMode="auto">
          <a:xfrm>
            <a:off x="1181100" y="5549900"/>
            <a:ext cx="80963" cy="0"/>
          </a:xfrm>
          <a:prstGeom prst="line">
            <a:avLst/>
          </a:prstGeom>
          <a:noFill/>
          <a:ln w="28575">
            <a:solidFill>
              <a:srgbClr val="FFFFFF"/>
            </a:solidFill>
            <a:round/>
            <a:headEnd/>
            <a:tailEnd/>
          </a:ln>
        </p:spPr>
        <p:txBody>
          <a:bodyPr/>
          <a:lstStyle/>
          <a:p>
            <a:endParaRPr lang="en-US"/>
          </a:p>
        </p:txBody>
      </p:sp>
      <p:sp>
        <p:nvSpPr>
          <p:cNvPr id="7293" name="Line 241"/>
          <p:cNvSpPr>
            <a:spLocks noChangeShapeType="1"/>
          </p:cNvSpPr>
          <p:nvPr/>
        </p:nvSpPr>
        <p:spPr bwMode="auto">
          <a:xfrm>
            <a:off x="1181100" y="5210175"/>
            <a:ext cx="80963" cy="0"/>
          </a:xfrm>
          <a:prstGeom prst="line">
            <a:avLst/>
          </a:prstGeom>
          <a:noFill/>
          <a:ln w="28575">
            <a:solidFill>
              <a:srgbClr val="FFFFFF"/>
            </a:solidFill>
            <a:round/>
            <a:headEnd/>
            <a:tailEnd/>
          </a:ln>
        </p:spPr>
        <p:txBody>
          <a:bodyPr/>
          <a:lstStyle/>
          <a:p>
            <a:endParaRPr lang="en-US"/>
          </a:p>
        </p:txBody>
      </p:sp>
      <p:sp>
        <p:nvSpPr>
          <p:cNvPr id="7294" name="Line 242"/>
          <p:cNvSpPr>
            <a:spLocks noChangeShapeType="1"/>
          </p:cNvSpPr>
          <p:nvPr/>
        </p:nvSpPr>
        <p:spPr bwMode="auto">
          <a:xfrm>
            <a:off x="1181100" y="4857750"/>
            <a:ext cx="80963" cy="0"/>
          </a:xfrm>
          <a:prstGeom prst="line">
            <a:avLst/>
          </a:prstGeom>
          <a:noFill/>
          <a:ln w="28575">
            <a:solidFill>
              <a:srgbClr val="FFFFFF"/>
            </a:solidFill>
            <a:round/>
            <a:headEnd/>
            <a:tailEnd/>
          </a:ln>
        </p:spPr>
        <p:txBody>
          <a:bodyPr/>
          <a:lstStyle/>
          <a:p>
            <a:endParaRPr lang="en-US"/>
          </a:p>
        </p:txBody>
      </p:sp>
      <p:sp>
        <p:nvSpPr>
          <p:cNvPr id="7295" name="Line 243"/>
          <p:cNvSpPr>
            <a:spLocks noChangeShapeType="1"/>
          </p:cNvSpPr>
          <p:nvPr/>
        </p:nvSpPr>
        <p:spPr bwMode="auto">
          <a:xfrm>
            <a:off x="1181100" y="4518025"/>
            <a:ext cx="80963" cy="0"/>
          </a:xfrm>
          <a:prstGeom prst="line">
            <a:avLst/>
          </a:prstGeom>
          <a:noFill/>
          <a:ln w="28575">
            <a:solidFill>
              <a:srgbClr val="FFFFFF"/>
            </a:solidFill>
            <a:round/>
            <a:headEnd/>
            <a:tailEnd/>
          </a:ln>
        </p:spPr>
        <p:txBody>
          <a:bodyPr/>
          <a:lstStyle/>
          <a:p>
            <a:endParaRPr lang="en-US"/>
          </a:p>
        </p:txBody>
      </p:sp>
      <p:sp>
        <p:nvSpPr>
          <p:cNvPr id="7296" name="Line 244"/>
          <p:cNvSpPr>
            <a:spLocks noChangeShapeType="1"/>
          </p:cNvSpPr>
          <p:nvPr/>
        </p:nvSpPr>
        <p:spPr bwMode="auto">
          <a:xfrm>
            <a:off x="1181100" y="4176713"/>
            <a:ext cx="80963" cy="0"/>
          </a:xfrm>
          <a:prstGeom prst="line">
            <a:avLst/>
          </a:prstGeom>
          <a:noFill/>
          <a:ln w="28575">
            <a:solidFill>
              <a:srgbClr val="FFFFFF"/>
            </a:solidFill>
            <a:round/>
            <a:headEnd/>
            <a:tailEnd/>
          </a:ln>
        </p:spPr>
        <p:txBody>
          <a:bodyPr/>
          <a:lstStyle/>
          <a:p>
            <a:endParaRPr lang="en-US"/>
          </a:p>
        </p:txBody>
      </p:sp>
      <p:sp>
        <p:nvSpPr>
          <p:cNvPr id="7297" name="Line 245"/>
          <p:cNvSpPr>
            <a:spLocks noChangeShapeType="1"/>
          </p:cNvSpPr>
          <p:nvPr/>
        </p:nvSpPr>
        <p:spPr bwMode="auto">
          <a:xfrm>
            <a:off x="1181100" y="3835400"/>
            <a:ext cx="80963" cy="0"/>
          </a:xfrm>
          <a:prstGeom prst="line">
            <a:avLst/>
          </a:prstGeom>
          <a:noFill/>
          <a:ln w="28575">
            <a:solidFill>
              <a:srgbClr val="FFFFFF"/>
            </a:solidFill>
            <a:round/>
            <a:headEnd/>
            <a:tailEnd/>
          </a:ln>
        </p:spPr>
        <p:txBody>
          <a:bodyPr/>
          <a:lstStyle/>
          <a:p>
            <a:endParaRPr lang="en-US"/>
          </a:p>
        </p:txBody>
      </p:sp>
      <p:sp>
        <p:nvSpPr>
          <p:cNvPr id="7298" name="Line 246"/>
          <p:cNvSpPr>
            <a:spLocks noChangeShapeType="1"/>
          </p:cNvSpPr>
          <p:nvPr/>
        </p:nvSpPr>
        <p:spPr bwMode="auto">
          <a:xfrm>
            <a:off x="1181100" y="3484563"/>
            <a:ext cx="80963" cy="0"/>
          </a:xfrm>
          <a:prstGeom prst="line">
            <a:avLst/>
          </a:prstGeom>
          <a:noFill/>
          <a:ln w="28575">
            <a:solidFill>
              <a:srgbClr val="FFFFFF"/>
            </a:solidFill>
            <a:round/>
            <a:headEnd/>
            <a:tailEnd/>
          </a:ln>
        </p:spPr>
        <p:txBody>
          <a:bodyPr/>
          <a:lstStyle/>
          <a:p>
            <a:endParaRPr lang="en-US"/>
          </a:p>
        </p:txBody>
      </p:sp>
      <p:sp>
        <p:nvSpPr>
          <p:cNvPr id="7299" name="Line 247"/>
          <p:cNvSpPr>
            <a:spLocks noChangeShapeType="1"/>
          </p:cNvSpPr>
          <p:nvPr/>
        </p:nvSpPr>
        <p:spPr bwMode="auto">
          <a:xfrm>
            <a:off x="1181100" y="3143250"/>
            <a:ext cx="80963" cy="0"/>
          </a:xfrm>
          <a:prstGeom prst="line">
            <a:avLst/>
          </a:prstGeom>
          <a:noFill/>
          <a:ln w="28575">
            <a:solidFill>
              <a:srgbClr val="FFFFFF"/>
            </a:solidFill>
            <a:round/>
            <a:headEnd/>
            <a:tailEnd/>
          </a:ln>
        </p:spPr>
        <p:txBody>
          <a:bodyPr/>
          <a:lstStyle/>
          <a:p>
            <a:endParaRPr lang="en-US"/>
          </a:p>
        </p:txBody>
      </p:sp>
      <p:sp>
        <p:nvSpPr>
          <p:cNvPr id="7300" name="Rectangle 249"/>
          <p:cNvSpPr>
            <a:spLocks noChangeArrowheads="1"/>
          </p:cNvSpPr>
          <p:nvPr/>
        </p:nvSpPr>
        <p:spPr bwMode="auto">
          <a:xfrm>
            <a:off x="976313" y="5762625"/>
            <a:ext cx="112712" cy="244475"/>
          </a:xfrm>
          <a:prstGeom prst="rect">
            <a:avLst/>
          </a:prstGeom>
          <a:noFill/>
          <a:ln w="9525">
            <a:noFill/>
            <a:miter lim="800000"/>
            <a:headEnd/>
            <a:tailEnd/>
          </a:ln>
        </p:spPr>
        <p:txBody>
          <a:bodyPr wrap="none" lIns="0" tIns="0" rIns="0" bIns="0">
            <a:spAutoFit/>
          </a:bodyPr>
          <a:lstStyle/>
          <a:p>
            <a:r>
              <a:rPr lang="en-US" sz="1600">
                <a:solidFill>
                  <a:srgbClr val="FFFFFF"/>
                </a:solidFill>
              </a:rPr>
              <a:t>0</a:t>
            </a:r>
            <a:endParaRPr lang="en-US" sz="1600"/>
          </a:p>
        </p:txBody>
      </p:sp>
      <p:sp>
        <p:nvSpPr>
          <p:cNvPr id="7301" name="Rectangle 250"/>
          <p:cNvSpPr>
            <a:spLocks noChangeArrowheads="1"/>
          </p:cNvSpPr>
          <p:nvPr/>
        </p:nvSpPr>
        <p:spPr bwMode="auto">
          <a:xfrm>
            <a:off x="842963" y="5421313"/>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10</a:t>
            </a:r>
            <a:endParaRPr lang="en-US" sz="1600"/>
          </a:p>
        </p:txBody>
      </p:sp>
      <p:sp>
        <p:nvSpPr>
          <p:cNvPr id="7302" name="Rectangle 251"/>
          <p:cNvSpPr>
            <a:spLocks noChangeArrowheads="1"/>
          </p:cNvSpPr>
          <p:nvPr/>
        </p:nvSpPr>
        <p:spPr bwMode="auto">
          <a:xfrm>
            <a:off x="842963" y="5080000"/>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20</a:t>
            </a:r>
            <a:endParaRPr lang="en-US" sz="1600"/>
          </a:p>
        </p:txBody>
      </p:sp>
      <p:sp>
        <p:nvSpPr>
          <p:cNvPr id="7303" name="Rectangle 252"/>
          <p:cNvSpPr>
            <a:spLocks noChangeArrowheads="1"/>
          </p:cNvSpPr>
          <p:nvPr/>
        </p:nvSpPr>
        <p:spPr bwMode="auto">
          <a:xfrm>
            <a:off x="842963" y="4729163"/>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30</a:t>
            </a:r>
            <a:endParaRPr lang="en-US" sz="1600"/>
          </a:p>
        </p:txBody>
      </p:sp>
      <p:sp>
        <p:nvSpPr>
          <p:cNvPr id="7304" name="Rectangle 253"/>
          <p:cNvSpPr>
            <a:spLocks noChangeArrowheads="1"/>
          </p:cNvSpPr>
          <p:nvPr/>
        </p:nvSpPr>
        <p:spPr bwMode="auto">
          <a:xfrm>
            <a:off x="842963" y="4387850"/>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40</a:t>
            </a:r>
            <a:endParaRPr lang="en-US" sz="1600"/>
          </a:p>
        </p:txBody>
      </p:sp>
      <p:sp>
        <p:nvSpPr>
          <p:cNvPr id="7305" name="Rectangle 254"/>
          <p:cNvSpPr>
            <a:spLocks noChangeArrowheads="1"/>
          </p:cNvSpPr>
          <p:nvPr/>
        </p:nvSpPr>
        <p:spPr bwMode="auto">
          <a:xfrm>
            <a:off x="842963" y="4046538"/>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50</a:t>
            </a:r>
            <a:endParaRPr lang="en-US" sz="1600"/>
          </a:p>
        </p:txBody>
      </p:sp>
      <p:sp>
        <p:nvSpPr>
          <p:cNvPr id="7306" name="Rectangle 255"/>
          <p:cNvSpPr>
            <a:spLocks noChangeArrowheads="1"/>
          </p:cNvSpPr>
          <p:nvPr/>
        </p:nvSpPr>
        <p:spPr bwMode="auto">
          <a:xfrm>
            <a:off x="842963" y="3706813"/>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60</a:t>
            </a:r>
            <a:endParaRPr lang="en-US" sz="1600"/>
          </a:p>
        </p:txBody>
      </p:sp>
      <p:sp>
        <p:nvSpPr>
          <p:cNvPr id="7307" name="Rectangle 256"/>
          <p:cNvSpPr>
            <a:spLocks noChangeArrowheads="1"/>
          </p:cNvSpPr>
          <p:nvPr/>
        </p:nvSpPr>
        <p:spPr bwMode="auto">
          <a:xfrm>
            <a:off x="842963" y="3354388"/>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70</a:t>
            </a:r>
            <a:endParaRPr lang="en-US" sz="1600"/>
          </a:p>
        </p:txBody>
      </p:sp>
      <p:sp>
        <p:nvSpPr>
          <p:cNvPr id="7308" name="Rectangle 257"/>
          <p:cNvSpPr>
            <a:spLocks noChangeArrowheads="1"/>
          </p:cNvSpPr>
          <p:nvPr/>
        </p:nvSpPr>
        <p:spPr bwMode="auto">
          <a:xfrm>
            <a:off x="842963" y="3014663"/>
            <a:ext cx="225425" cy="244475"/>
          </a:xfrm>
          <a:prstGeom prst="rect">
            <a:avLst/>
          </a:prstGeom>
          <a:noFill/>
          <a:ln w="9525">
            <a:noFill/>
            <a:miter lim="800000"/>
            <a:headEnd/>
            <a:tailEnd/>
          </a:ln>
        </p:spPr>
        <p:txBody>
          <a:bodyPr wrap="none" lIns="0" tIns="0" rIns="0" bIns="0">
            <a:spAutoFit/>
          </a:bodyPr>
          <a:lstStyle/>
          <a:p>
            <a:r>
              <a:rPr lang="en-US" sz="1600">
                <a:solidFill>
                  <a:srgbClr val="FFFFFF"/>
                </a:solidFill>
              </a:rPr>
              <a:t>80</a:t>
            </a:r>
            <a:endParaRPr lang="en-US" sz="1600"/>
          </a:p>
        </p:txBody>
      </p:sp>
      <p:sp>
        <p:nvSpPr>
          <p:cNvPr id="7309" name="Line 279"/>
          <p:cNvSpPr>
            <a:spLocks noChangeShapeType="1"/>
          </p:cNvSpPr>
          <p:nvPr/>
        </p:nvSpPr>
        <p:spPr bwMode="auto">
          <a:xfrm>
            <a:off x="1157288" y="5886450"/>
            <a:ext cx="5014912" cy="0"/>
          </a:xfrm>
          <a:prstGeom prst="line">
            <a:avLst/>
          </a:prstGeom>
          <a:noFill/>
          <a:ln w="28575">
            <a:solidFill>
              <a:schemeClr val="bg1"/>
            </a:solidFill>
            <a:round/>
            <a:headEnd/>
            <a:tailEnd/>
          </a:ln>
          <a:effectLst/>
        </p:spPr>
        <p:txBody>
          <a:bodyPr/>
          <a:lstStyle/>
          <a:p>
            <a:endParaRPr lang="en-US"/>
          </a:p>
        </p:txBody>
      </p:sp>
      <p:sp>
        <p:nvSpPr>
          <p:cNvPr id="7310" name="TextBox 7173"/>
          <p:cNvSpPr txBox="1">
            <a:spLocks noChangeArrowheads="1"/>
          </p:cNvSpPr>
          <p:nvPr/>
        </p:nvSpPr>
        <p:spPr bwMode="auto">
          <a:xfrm>
            <a:off x="1377950" y="5821363"/>
            <a:ext cx="506413" cy="366712"/>
          </a:xfrm>
          <a:prstGeom prst="rect">
            <a:avLst/>
          </a:prstGeom>
          <a:noFill/>
          <a:ln w="9525">
            <a:noFill/>
            <a:miter lim="800000"/>
            <a:headEnd/>
            <a:tailEnd/>
          </a:ln>
        </p:spPr>
        <p:txBody>
          <a:bodyPr anchor="ctr">
            <a:spAutoFit/>
          </a:bodyPr>
          <a:lstStyle/>
          <a:p>
            <a:pPr algn="ctr"/>
            <a:r>
              <a:rPr lang="en-US">
                <a:solidFill>
                  <a:schemeClr val="bg1"/>
                </a:solidFill>
              </a:rPr>
              <a:t>B1</a:t>
            </a:r>
          </a:p>
        </p:txBody>
      </p:sp>
      <p:sp>
        <p:nvSpPr>
          <p:cNvPr id="7311" name="TextBox 106"/>
          <p:cNvSpPr txBox="1">
            <a:spLocks noChangeArrowheads="1"/>
          </p:cNvSpPr>
          <p:nvPr/>
        </p:nvSpPr>
        <p:spPr bwMode="auto">
          <a:xfrm>
            <a:off x="1881188" y="5810250"/>
            <a:ext cx="525462" cy="366713"/>
          </a:xfrm>
          <a:prstGeom prst="rect">
            <a:avLst/>
          </a:prstGeom>
          <a:noFill/>
          <a:ln w="9525">
            <a:noFill/>
            <a:miter lim="800000"/>
            <a:headEnd/>
            <a:tailEnd/>
          </a:ln>
        </p:spPr>
        <p:txBody>
          <a:bodyPr anchor="ctr">
            <a:spAutoFit/>
          </a:bodyPr>
          <a:lstStyle/>
          <a:p>
            <a:pPr algn="ctr"/>
            <a:r>
              <a:rPr lang="en-US">
                <a:solidFill>
                  <a:schemeClr val="bg1"/>
                </a:solidFill>
              </a:rPr>
              <a:t>C1</a:t>
            </a:r>
          </a:p>
        </p:txBody>
      </p:sp>
      <p:sp>
        <p:nvSpPr>
          <p:cNvPr id="7312" name="TextBox 107"/>
          <p:cNvSpPr txBox="1">
            <a:spLocks noChangeArrowheads="1"/>
          </p:cNvSpPr>
          <p:nvPr/>
        </p:nvSpPr>
        <p:spPr bwMode="auto">
          <a:xfrm>
            <a:off x="2432050" y="5821363"/>
            <a:ext cx="490538" cy="366712"/>
          </a:xfrm>
          <a:prstGeom prst="rect">
            <a:avLst/>
          </a:prstGeom>
          <a:noFill/>
          <a:ln w="9525">
            <a:noFill/>
            <a:miter lim="800000"/>
            <a:headEnd/>
            <a:tailEnd/>
          </a:ln>
        </p:spPr>
        <p:txBody>
          <a:bodyPr anchor="ctr">
            <a:spAutoFit/>
          </a:bodyPr>
          <a:lstStyle/>
          <a:p>
            <a:pPr algn="ctr"/>
            <a:r>
              <a:rPr lang="en-US">
                <a:solidFill>
                  <a:schemeClr val="bg1"/>
                </a:solidFill>
              </a:rPr>
              <a:t>B2</a:t>
            </a:r>
          </a:p>
        </p:txBody>
      </p:sp>
      <p:sp>
        <p:nvSpPr>
          <p:cNvPr id="7313" name="TextBox 108"/>
          <p:cNvSpPr txBox="1">
            <a:spLocks noChangeArrowheads="1"/>
          </p:cNvSpPr>
          <p:nvPr/>
        </p:nvSpPr>
        <p:spPr bwMode="auto">
          <a:xfrm>
            <a:off x="2955925" y="5819775"/>
            <a:ext cx="508000" cy="366713"/>
          </a:xfrm>
          <a:prstGeom prst="rect">
            <a:avLst/>
          </a:prstGeom>
          <a:noFill/>
          <a:ln w="9525">
            <a:noFill/>
            <a:miter lim="800000"/>
            <a:headEnd/>
            <a:tailEnd/>
          </a:ln>
        </p:spPr>
        <p:txBody>
          <a:bodyPr anchor="ctr">
            <a:spAutoFit/>
          </a:bodyPr>
          <a:lstStyle/>
          <a:p>
            <a:pPr algn="ctr"/>
            <a:r>
              <a:rPr lang="en-US">
                <a:solidFill>
                  <a:schemeClr val="bg1"/>
                </a:solidFill>
              </a:rPr>
              <a:t>C2</a:t>
            </a:r>
          </a:p>
        </p:txBody>
      </p:sp>
      <p:sp>
        <p:nvSpPr>
          <p:cNvPr id="7314" name="TextBox 109"/>
          <p:cNvSpPr txBox="1">
            <a:spLocks noChangeArrowheads="1"/>
          </p:cNvSpPr>
          <p:nvPr/>
        </p:nvSpPr>
        <p:spPr bwMode="auto">
          <a:xfrm>
            <a:off x="3489325" y="5821363"/>
            <a:ext cx="465138" cy="366712"/>
          </a:xfrm>
          <a:prstGeom prst="rect">
            <a:avLst/>
          </a:prstGeom>
          <a:noFill/>
          <a:ln w="9525">
            <a:noFill/>
            <a:miter lim="800000"/>
            <a:headEnd/>
            <a:tailEnd/>
          </a:ln>
        </p:spPr>
        <p:txBody>
          <a:bodyPr anchor="ctr">
            <a:spAutoFit/>
          </a:bodyPr>
          <a:lstStyle/>
          <a:p>
            <a:pPr algn="ctr"/>
            <a:r>
              <a:rPr lang="en-US">
                <a:solidFill>
                  <a:schemeClr val="bg1"/>
                </a:solidFill>
              </a:rPr>
              <a:t>B3</a:t>
            </a:r>
          </a:p>
        </p:txBody>
      </p:sp>
      <p:sp>
        <p:nvSpPr>
          <p:cNvPr id="7315" name="TextBox 110"/>
          <p:cNvSpPr txBox="1">
            <a:spLocks noChangeArrowheads="1"/>
          </p:cNvSpPr>
          <p:nvPr/>
        </p:nvSpPr>
        <p:spPr bwMode="auto">
          <a:xfrm>
            <a:off x="3984625" y="5819775"/>
            <a:ext cx="511175" cy="366713"/>
          </a:xfrm>
          <a:prstGeom prst="rect">
            <a:avLst/>
          </a:prstGeom>
          <a:noFill/>
          <a:ln w="9525">
            <a:noFill/>
            <a:miter lim="800000"/>
            <a:headEnd/>
            <a:tailEnd/>
          </a:ln>
        </p:spPr>
        <p:txBody>
          <a:bodyPr anchor="ctr">
            <a:spAutoFit/>
          </a:bodyPr>
          <a:lstStyle/>
          <a:p>
            <a:pPr algn="ctr"/>
            <a:r>
              <a:rPr lang="en-US">
                <a:solidFill>
                  <a:schemeClr val="bg1"/>
                </a:solidFill>
              </a:rPr>
              <a:t>C3</a:t>
            </a:r>
          </a:p>
        </p:txBody>
      </p:sp>
      <p:sp>
        <p:nvSpPr>
          <p:cNvPr id="7316" name="TextBox 111"/>
          <p:cNvSpPr txBox="1">
            <a:spLocks noChangeArrowheads="1"/>
          </p:cNvSpPr>
          <p:nvPr/>
        </p:nvSpPr>
        <p:spPr bwMode="auto">
          <a:xfrm>
            <a:off x="4533900" y="5821363"/>
            <a:ext cx="495300" cy="366712"/>
          </a:xfrm>
          <a:prstGeom prst="rect">
            <a:avLst/>
          </a:prstGeom>
          <a:noFill/>
          <a:ln w="9525">
            <a:noFill/>
            <a:miter lim="800000"/>
            <a:headEnd/>
            <a:tailEnd/>
          </a:ln>
        </p:spPr>
        <p:txBody>
          <a:bodyPr anchor="ctr">
            <a:spAutoFit/>
          </a:bodyPr>
          <a:lstStyle/>
          <a:p>
            <a:pPr algn="ctr"/>
            <a:r>
              <a:rPr lang="en-US">
                <a:solidFill>
                  <a:schemeClr val="bg1"/>
                </a:solidFill>
              </a:rPr>
              <a:t>B4</a:t>
            </a:r>
          </a:p>
        </p:txBody>
      </p:sp>
      <p:sp>
        <p:nvSpPr>
          <p:cNvPr id="7317" name="TextBox 112"/>
          <p:cNvSpPr txBox="1">
            <a:spLocks noChangeArrowheads="1"/>
          </p:cNvSpPr>
          <p:nvPr/>
        </p:nvSpPr>
        <p:spPr bwMode="auto">
          <a:xfrm>
            <a:off x="5057775" y="5819775"/>
            <a:ext cx="477838" cy="366713"/>
          </a:xfrm>
          <a:prstGeom prst="rect">
            <a:avLst/>
          </a:prstGeom>
          <a:noFill/>
          <a:ln w="9525">
            <a:noFill/>
            <a:miter lim="800000"/>
            <a:headEnd/>
            <a:tailEnd/>
          </a:ln>
        </p:spPr>
        <p:txBody>
          <a:bodyPr anchor="ctr">
            <a:spAutoFit/>
          </a:bodyPr>
          <a:lstStyle/>
          <a:p>
            <a:pPr algn="ctr"/>
            <a:r>
              <a:rPr lang="en-US">
                <a:solidFill>
                  <a:schemeClr val="bg1"/>
                </a:solidFill>
              </a:rPr>
              <a:t>C4</a:t>
            </a:r>
          </a:p>
        </p:txBody>
      </p:sp>
      <p:sp>
        <p:nvSpPr>
          <p:cNvPr id="7174" name="Rectangle 184"/>
          <p:cNvSpPr>
            <a:spLocks noChangeArrowheads="1"/>
          </p:cNvSpPr>
          <p:nvPr/>
        </p:nvSpPr>
        <p:spPr bwMode="auto">
          <a:xfrm>
            <a:off x="330200" y="2514600"/>
            <a:ext cx="3729038" cy="277813"/>
          </a:xfrm>
          <a:prstGeom prst="rect">
            <a:avLst/>
          </a:prstGeom>
          <a:noFill/>
          <a:ln w="9525">
            <a:noFill/>
            <a:miter lim="800000"/>
            <a:headEnd/>
            <a:tailEnd/>
          </a:ln>
          <a:effectLst/>
        </p:spPr>
        <p:txBody>
          <a:bodyPr>
            <a:spAutoFit/>
          </a:bodyPr>
          <a:lstStyle/>
          <a:p>
            <a:pPr>
              <a:spcBef>
                <a:spcPct val="50000"/>
              </a:spcBef>
            </a:pPr>
            <a:r>
              <a:rPr lang="en-US" sz="1200" dirty="0">
                <a:solidFill>
                  <a:schemeClr val="bg1"/>
                </a:solidFill>
              </a:rPr>
              <a:t>ANOVA: challenge 4 F[1,18] = 30.922; p &lt; 0.001</a:t>
            </a:r>
          </a:p>
        </p:txBody>
      </p:sp>
      <p:sp>
        <p:nvSpPr>
          <p:cNvPr id="7178" name="Line 11"/>
          <p:cNvSpPr>
            <a:spLocks noChangeShapeType="1"/>
          </p:cNvSpPr>
          <p:nvPr/>
        </p:nvSpPr>
        <p:spPr bwMode="auto">
          <a:xfrm>
            <a:off x="5822950" y="1304925"/>
            <a:ext cx="0" cy="1673225"/>
          </a:xfrm>
          <a:prstGeom prst="line">
            <a:avLst/>
          </a:prstGeom>
          <a:noFill/>
          <a:ln w="9525">
            <a:solidFill>
              <a:schemeClr val="tx1"/>
            </a:solidFill>
            <a:round/>
            <a:headEnd/>
            <a:tailEnd/>
          </a:ln>
        </p:spPr>
        <p:txBody>
          <a:bodyPr/>
          <a:lstStyle/>
          <a:p>
            <a:endParaRPr lang="en-US"/>
          </a:p>
        </p:txBody>
      </p:sp>
      <p:sp>
        <p:nvSpPr>
          <p:cNvPr id="2" name="Line 12"/>
          <p:cNvSpPr>
            <a:spLocks noChangeShapeType="1"/>
          </p:cNvSpPr>
          <p:nvPr/>
        </p:nvSpPr>
        <p:spPr bwMode="auto">
          <a:xfrm>
            <a:off x="5789613" y="2978150"/>
            <a:ext cx="33337" cy="0"/>
          </a:xfrm>
          <a:prstGeom prst="line">
            <a:avLst/>
          </a:prstGeom>
          <a:noFill/>
          <a:ln w="9525">
            <a:solidFill>
              <a:srgbClr val="FFFFFF"/>
            </a:solidFill>
            <a:round/>
            <a:headEnd/>
            <a:tailEnd/>
          </a:ln>
        </p:spPr>
        <p:txBody>
          <a:bodyPr/>
          <a:lstStyle/>
          <a:p>
            <a:endParaRPr lang="en-US"/>
          </a:p>
        </p:txBody>
      </p:sp>
      <p:sp>
        <p:nvSpPr>
          <p:cNvPr id="7180" name="Line 13"/>
          <p:cNvSpPr>
            <a:spLocks noChangeShapeType="1"/>
          </p:cNvSpPr>
          <p:nvPr/>
        </p:nvSpPr>
        <p:spPr bwMode="auto">
          <a:xfrm>
            <a:off x="5789613" y="2790825"/>
            <a:ext cx="33337" cy="0"/>
          </a:xfrm>
          <a:prstGeom prst="line">
            <a:avLst/>
          </a:prstGeom>
          <a:noFill/>
          <a:ln w="9525">
            <a:solidFill>
              <a:srgbClr val="FFFFFF"/>
            </a:solidFill>
            <a:round/>
            <a:headEnd/>
            <a:tailEnd/>
          </a:ln>
        </p:spPr>
        <p:txBody>
          <a:bodyPr/>
          <a:lstStyle/>
          <a:p>
            <a:endParaRPr lang="en-US"/>
          </a:p>
        </p:txBody>
      </p:sp>
      <p:sp>
        <p:nvSpPr>
          <p:cNvPr id="7181" name="Line 14"/>
          <p:cNvSpPr>
            <a:spLocks noChangeShapeType="1"/>
          </p:cNvSpPr>
          <p:nvPr/>
        </p:nvSpPr>
        <p:spPr bwMode="auto">
          <a:xfrm>
            <a:off x="5789613" y="2601913"/>
            <a:ext cx="33337" cy="0"/>
          </a:xfrm>
          <a:prstGeom prst="line">
            <a:avLst/>
          </a:prstGeom>
          <a:noFill/>
          <a:ln w="9525">
            <a:solidFill>
              <a:srgbClr val="FFFFFF"/>
            </a:solidFill>
            <a:round/>
            <a:headEnd/>
            <a:tailEnd/>
          </a:ln>
        </p:spPr>
        <p:txBody>
          <a:bodyPr/>
          <a:lstStyle/>
          <a:p>
            <a:endParaRPr lang="en-US"/>
          </a:p>
        </p:txBody>
      </p:sp>
      <p:sp>
        <p:nvSpPr>
          <p:cNvPr id="7182" name="Line 15"/>
          <p:cNvSpPr>
            <a:spLocks noChangeShapeType="1"/>
          </p:cNvSpPr>
          <p:nvPr/>
        </p:nvSpPr>
        <p:spPr bwMode="auto">
          <a:xfrm>
            <a:off x="5789613" y="2422525"/>
            <a:ext cx="33337" cy="0"/>
          </a:xfrm>
          <a:prstGeom prst="line">
            <a:avLst/>
          </a:prstGeom>
          <a:noFill/>
          <a:ln w="9525">
            <a:solidFill>
              <a:srgbClr val="FFFFFF"/>
            </a:solidFill>
            <a:round/>
            <a:headEnd/>
            <a:tailEnd/>
          </a:ln>
        </p:spPr>
        <p:txBody>
          <a:bodyPr/>
          <a:lstStyle/>
          <a:p>
            <a:endParaRPr lang="en-US"/>
          </a:p>
        </p:txBody>
      </p:sp>
      <p:sp>
        <p:nvSpPr>
          <p:cNvPr id="7183" name="Line 16"/>
          <p:cNvSpPr>
            <a:spLocks noChangeShapeType="1"/>
          </p:cNvSpPr>
          <p:nvPr/>
        </p:nvSpPr>
        <p:spPr bwMode="auto">
          <a:xfrm>
            <a:off x="5789613" y="2235200"/>
            <a:ext cx="33337" cy="0"/>
          </a:xfrm>
          <a:prstGeom prst="line">
            <a:avLst/>
          </a:prstGeom>
          <a:noFill/>
          <a:ln w="9525">
            <a:solidFill>
              <a:srgbClr val="FFFFFF"/>
            </a:solidFill>
            <a:round/>
            <a:headEnd/>
            <a:tailEnd/>
          </a:ln>
        </p:spPr>
        <p:txBody>
          <a:bodyPr/>
          <a:lstStyle/>
          <a:p>
            <a:endParaRPr lang="en-US"/>
          </a:p>
        </p:txBody>
      </p:sp>
      <p:sp>
        <p:nvSpPr>
          <p:cNvPr id="7184" name="Line 17"/>
          <p:cNvSpPr>
            <a:spLocks noChangeShapeType="1"/>
          </p:cNvSpPr>
          <p:nvPr/>
        </p:nvSpPr>
        <p:spPr bwMode="auto">
          <a:xfrm>
            <a:off x="5789613" y="2047875"/>
            <a:ext cx="33337" cy="0"/>
          </a:xfrm>
          <a:prstGeom prst="line">
            <a:avLst/>
          </a:prstGeom>
          <a:noFill/>
          <a:ln w="9525">
            <a:solidFill>
              <a:srgbClr val="FFFFFF"/>
            </a:solidFill>
            <a:round/>
            <a:headEnd/>
            <a:tailEnd/>
          </a:ln>
        </p:spPr>
        <p:txBody>
          <a:bodyPr/>
          <a:lstStyle/>
          <a:p>
            <a:endParaRPr lang="en-US"/>
          </a:p>
        </p:txBody>
      </p:sp>
      <p:sp>
        <p:nvSpPr>
          <p:cNvPr id="7185" name="Line 18"/>
          <p:cNvSpPr>
            <a:spLocks noChangeShapeType="1"/>
          </p:cNvSpPr>
          <p:nvPr/>
        </p:nvSpPr>
        <p:spPr bwMode="auto">
          <a:xfrm>
            <a:off x="5789613" y="1860550"/>
            <a:ext cx="33337" cy="0"/>
          </a:xfrm>
          <a:prstGeom prst="line">
            <a:avLst/>
          </a:prstGeom>
          <a:noFill/>
          <a:ln w="9525">
            <a:solidFill>
              <a:srgbClr val="FFFFFF"/>
            </a:solidFill>
            <a:round/>
            <a:headEnd/>
            <a:tailEnd/>
          </a:ln>
        </p:spPr>
        <p:txBody>
          <a:bodyPr/>
          <a:lstStyle/>
          <a:p>
            <a:endParaRPr lang="en-US"/>
          </a:p>
        </p:txBody>
      </p:sp>
      <p:sp>
        <p:nvSpPr>
          <p:cNvPr id="7186" name="Line 19"/>
          <p:cNvSpPr>
            <a:spLocks noChangeShapeType="1"/>
          </p:cNvSpPr>
          <p:nvPr/>
        </p:nvSpPr>
        <p:spPr bwMode="auto">
          <a:xfrm>
            <a:off x="5789613" y="1681163"/>
            <a:ext cx="33337" cy="0"/>
          </a:xfrm>
          <a:prstGeom prst="line">
            <a:avLst/>
          </a:prstGeom>
          <a:noFill/>
          <a:ln w="9525">
            <a:solidFill>
              <a:srgbClr val="FFFFFF"/>
            </a:solidFill>
            <a:round/>
            <a:headEnd/>
            <a:tailEnd/>
          </a:ln>
        </p:spPr>
        <p:txBody>
          <a:bodyPr/>
          <a:lstStyle/>
          <a:p>
            <a:endParaRPr lang="en-US"/>
          </a:p>
        </p:txBody>
      </p:sp>
      <p:sp>
        <p:nvSpPr>
          <p:cNvPr id="7187" name="Line 20"/>
          <p:cNvSpPr>
            <a:spLocks noChangeShapeType="1"/>
          </p:cNvSpPr>
          <p:nvPr/>
        </p:nvSpPr>
        <p:spPr bwMode="auto">
          <a:xfrm>
            <a:off x="5789613" y="1492250"/>
            <a:ext cx="33337" cy="0"/>
          </a:xfrm>
          <a:prstGeom prst="line">
            <a:avLst/>
          </a:prstGeom>
          <a:noFill/>
          <a:ln w="9525">
            <a:solidFill>
              <a:srgbClr val="FFFFFF"/>
            </a:solidFill>
            <a:round/>
            <a:headEnd/>
            <a:tailEnd/>
          </a:ln>
        </p:spPr>
        <p:txBody>
          <a:bodyPr/>
          <a:lstStyle/>
          <a:p>
            <a:endParaRPr lang="en-US"/>
          </a:p>
        </p:txBody>
      </p:sp>
      <p:sp>
        <p:nvSpPr>
          <p:cNvPr id="7188" name="Line 21"/>
          <p:cNvSpPr>
            <a:spLocks noChangeShapeType="1"/>
          </p:cNvSpPr>
          <p:nvPr/>
        </p:nvSpPr>
        <p:spPr bwMode="auto">
          <a:xfrm>
            <a:off x="5789613" y="1304925"/>
            <a:ext cx="33337" cy="0"/>
          </a:xfrm>
          <a:prstGeom prst="line">
            <a:avLst/>
          </a:prstGeom>
          <a:noFill/>
          <a:ln w="9525">
            <a:solidFill>
              <a:srgbClr val="FFFFFF"/>
            </a:solidFill>
            <a:round/>
            <a:headEnd/>
            <a:tailEnd/>
          </a:ln>
        </p:spPr>
        <p:txBody>
          <a:bodyPr/>
          <a:lstStyle/>
          <a:p>
            <a:endParaRPr lang="en-US"/>
          </a:p>
        </p:txBody>
      </p:sp>
      <p:sp>
        <p:nvSpPr>
          <p:cNvPr id="7189" name="Line 22"/>
          <p:cNvSpPr>
            <a:spLocks noChangeShapeType="1"/>
          </p:cNvSpPr>
          <p:nvPr/>
        </p:nvSpPr>
        <p:spPr bwMode="auto">
          <a:xfrm>
            <a:off x="5822950" y="2978150"/>
            <a:ext cx="2278063" cy="0"/>
          </a:xfrm>
          <a:prstGeom prst="line">
            <a:avLst/>
          </a:prstGeom>
          <a:noFill/>
          <a:ln w="9525">
            <a:solidFill>
              <a:schemeClr val="tx1"/>
            </a:solidFill>
            <a:round/>
            <a:headEnd/>
            <a:tailEnd/>
          </a:ln>
        </p:spPr>
        <p:txBody>
          <a:bodyPr/>
          <a:lstStyle/>
          <a:p>
            <a:endParaRPr lang="en-US"/>
          </a:p>
        </p:txBody>
      </p:sp>
      <p:sp>
        <p:nvSpPr>
          <p:cNvPr id="7190" name="Line 23"/>
          <p:cNvSpPr>
            <a:spLocks noChangeShapeType="1"/>
          </p:cNvSpPr>
          <p:nvPr/>
        </p:nvSpPr>
        <p:spPr bwMode="auto">
          <a:xfrm flipV="1">
            <a:off x="5822950" y="2940050"/>
            <a:ext cx="0" cy="38100"/>
          </a:xfrm>
          <a:prstGeom prst="line">
            <a:avLst/>
          </a:prstGeom>
          <a:noFill/>
          <a:ln w="9525">
            <a:solidFill>
              <a:srgbClr val="FFFFFF"/>
            </a:solidFill>
            <a:round/>
            <a:headEnd/>
            <a:tailEnd/>
          </a:ln>
        </p:spPr>
        <p:txBody>
          <a:bodyPr/>
          <a:lstStyle/>
          <a:p>
            <a:endParaRPr lang="en-US"/>
          </a:p>
        </p:txBody>
      </p:sp>
      <p:sp>
        <p:nvSpPr>
          <p:cNvPr id="7191" name="Line 24"/>
          <p:cNvSpPr>
            <a:spLocks noChangeShapeType="1"/>
          </p:cNvSpPr>
          <p:nvPr/>
        </p:nvSpPr>
        <p:spPr bwMode="auto">
          <a:xfrm flipV="1">
            <a:off x="6278563" y="2940050"/>
            <a:ext cx="0" cy="38100"/>
          </a:xfrm>
          <a:prstGeom prst="line">
            <a:avLst/>
          </a:prstGeom>
          <a:noFill/>
          <a:ln w="9525">
            <a:solidFill>
              <a:srgbClr val="FFFFFF"/>
            </a:solidFill>
            <a:round/>
            <a:headEnd/>
            <a:tailEnd/>
          </a:ln>
        </p:spPr>
        <p:txBody>
          <a:bodyPr/>
          <a:lstStyle/>
          <a:p>
            <a:endParaRPr lang="en-US"/>
          </a:p>
        </p:txBody>
      </p:sp>
      <p:sp>
        <p:nvSpPr>
          <p:cNvPr id="7192" name="Line 25"/>
          <p:cNvSpPr>
            <a:spLocks noChangeShapeType="1"/>
          </p:cNvSpPr>
          <p:nvPr/>
        </p:nvSpPr>
        <p:spPr bwMode="auto">
          <a:xfrm flipV="1">
            <a:off x="6734175" y="2940050"/>
            <a:ext cx="0" cy="38100"/>
          </a:xfrm>
          <a:prstGeom prst="line">
            <a:avLst/>
          </a:prstGeom>
          <a:noFill/>
          <a:ln w="9525">
            <a:solidFill>
              <a:srgbClr val="FFFFFF"/>
            </a:solidFill>
            <a:round/>
            <a:headEnd/>
            <a:tailEnd/>
          </a:ln>
        </p:spPr>
        <p:txBody>
          <a:bodyPr/>
          <a:lstStyle/>
          <a:p>
            <a:endParaRPr lang="en-US"/>
          </a:p>
        </p:txBody>
      </p:sp>
      <p:sp>
        <p:nvSpPr>
          <p:cNvPr id="7193" name="Line 26"/>
          <p:cNvSpPr>
            <a:spLocks noChangeShapeType="1"/>
          </p:cNvSpPr>
          <p:nvPr/>
        </p:nvSpPr>
        <p:spPr bwMode="auto">
          <a:xfrm flipV="1">
            <a:off x="7189788" y="2940050"/>
            <a:ext cx="0" cy="38100"/>
          </a:xfrm>
          <a:prstGeom prst="line">
            <a:avLst/>
          </a:prstGeom>
          <a:noFill/>
          <a:ln w="9525">
            <a:solidFill>
              <a:srgbClr val="FFFFFF"/>
            </a:solidFill>
            <a:round/>
            <a:headEnd/>
            <a:tailEnd/>
          </a:ln>
        </p:spPr>
        <p:txBody>
          <a:bodyPr/>
          <a:lstStyle/>
          <a:p>
            <a:endParaRPr lang="en-US"/>
          </a:p>
        </p:txBody>
      </p:sp>
      <p:sp>
        <p:nvSpPr>
          <p:cNvPr id="7194" name="Line 27"/>
          <p:cNvSpPr>
            <a:spLocks noChangeShapeType="1"/>
          </p:cNvSpPr>
          <p:nvPr/>
        </p:nvSpPr>
        <p:spPr bwMode="auto">
          <a:xfrm flipV="1">
            <a:off x="7645400" y="2940050"/>
            <a:ext cx="0" cy="38100"/>
          </a:xfrm>
          <a:prstGeom prst="line">
            <a:avLst/>
          </a:prstGeom>
          <a:noFill/>
          <a:ln w="9525">
            <a:solidFill>
              <a:srgbClr val="FFFFFF"/>
            </a:solidFill>
            <a:round/>
            <a:headEnd/>
            <a:tailEnd/>
          </a:ln>
        </p:spPr>
        <p:txBody>
          <a:bodyPr/>
          <a:lstStyle/>
          <a:p>
            <a:endParaRPr lang="en-US"/>
          </a:p>
        </p:txBody>
      </p:sp>
      <p:sp>
        <p:nvSpPr>
          <p:cNvPr id="7195" name="Freeform 29"/>
          <p:cNvSpPr>
            <a:spLocks/>
          </p:cNvSpPr>
          <p:nvPr/>
        </p:nvSpPr>
        <p:spPr bwMode="auto">
          <a:xfrm>
            <a:off x="6278563" y="1530350"/>
            <a:ext cx="455612" cy="7938"/>
          </a:xfrm>
          <a:custGeom>
            <a:avLst/>
            <a:gdLst>
              <a:gd name="T0" fmla="*/ 0 w 402"/>
              <a:gd name="T1" fmla="*/ 8016 h 6"/>
              <a:gd name="T2" fmla="*/ 224495 w 402"/>
              <a:gd name="T3" fmla="*/ 0 h 6"/>
              <a:gd name="T4" fmla="*/ 455792 w 402"/>
              <a:gd name="T5" fmla="*/ 0 h 6"/>
              <a:gd name="T6" fmla="*/ 0 60000 65536"/>
              <a:gd name="T7" fmla="*/ 0 60000 65536"/>
              <a:gd name="T8" fmla="*/ 0 60000 65536"/>
            </a:gdLst>
            <a:ahLst/>
            <a:cxnLst>
              <a:cxn ang="T6">
                <a:pos x="T0" y="T1"/>
              </a:cxn>
              <a:cxn ang="T7">
                <a:pos x="T2" y="T3"/>
              </a:cxn>
              <a:cxn ang="T8">
                <a:pos x="T4" y="T5"/>
              </a:cxn>
            </a:cxnLst>
            <a:rect l="0" t="0" r="r" b="b"/>
            <a:pathLst>
              <a:path w="402" h="6">
                <a:moveTo>
                  <a:pt x="0" y="6"/>
                </a:moveTo>
                <a:lnTo>
                  <a:pt x="198" y="0"/>
                </a:lnTo>
                <a:lnTo>
                  <a:pt x="402" y="0"/>
                </a:lnTo>
              </a:path>
            </a:pathLst>
          </a:custGeom>
          <a:noFill/>
          <a:ln w="19050">
            <a:solidFill>
              <a:srgbClr val="0000FF"/>
            </a:solidFill>
            <a:prstDash val="solid"/>
            <a:round/>
            <a:headEnd/>
            <a:tailEnd/>
          </a:ln>
        </p:spPr>
        <p:txBody>
          <a:bodyPr/>
          <a:lstStyle/>
          <a:p>
            <a:endParaRPr lang="en-US"/>
          </a:p>
        </p:txBody>
      </p:sp>
      <p:sp>
        <p:nvSpPr>
          <p:cNvPr id="7196" name="Line 30"/>
          <p:cNvSpPr>
            <a:spLocks noChangeShapeType="1"/>
          </p:cNvSpPr>
          <p:nvPr/>
        </p:nvSpPr>
        <p:spPr bwMode="auto">
          <a:xfrm>
            <a:off x="6734175" y="1530350"/>
            <a:ext cx="455613" cy="7938"/>
          </a:xfrm>
          <a:prstGeom prst="line">
            <a:avLst/>
          </a:prstGeom>
          <a:noFill/>
          <a:ln w="19050">
            <a:solidFill>
              <a:srgbClr val="0000FF"/>
            </a:solidFill>
            <a:round/>
            <a:headEnd/>
            <a:tailEnd/>
          </a:ln>
        </p:spPr>
        <p:txBody>
          <a:bodyPr/>
          <a:lstStyle/>
          <a:p>
            <a:endParaRPr lang="en-US"/>
          </a:p>
        </p:txBody>
      </p:sp>
      <p:sp>
        <p:nvSpPr>
          <p:cNvPr id="7197" name="Freeform 31"/>
          <p:cNvSpPr>
            <a:spLocks/>
          </p:cNvSpPr>
          <p:nvPr/>
        </p:nvSpPr>
        <p:spPr bwMode="auto">
          <a:xfrm>
            <a:off x="7189788" y="1538288"/>
            <a:ext cx="455612" cy="22225"/>
          </a:xfrm>
          <a:custGeom>
            <a:avLst/>
            <a:gdLst>
              <a:gd name="T0" fmla="*/ 0 w 402"/>
              <a:gd name="T1" fmla="*/ 0 h 18"/>
              <a:gd name="T2" fmla="*/ 224495 w 402"/>
              <a:gd name="T3" fmla="*/ 7481 h 18"/>
              <a:gd name="T4" fmla="*/ 455792 w 402"/>
              <a:gd name="T5" fmla="*/ 22444 h 18"/>
              <a:gd name="T6" fmla="*/ 0 60000 65536"/>
              <a:gd name="T7" fmla="*/ 0 60000 65536"/>
              <a:gd name="T8" fmla="*/ 0 60000 65536"/>
            </a:gdLst>
            <a:ahLst/>
            <a:cxnLst>
              <a:cxn ang="T6">
                <a:pos x="T0" y="T1"/>
              </a:cxn>
              <a:cxn ang="T7">
                <a:pos x="T2" y="T3"/>
              </a:cxn>
              <a:cxn ang="T8">
                <a:pos x="T4" y="T5"/>
              </a:cxn>
            </a:cxnLst>
            <a:rect l="0" t="0" r="r" b="b"/>
            <a:pathLst>
              <a:path w="402" h="18">
                <a:moveTo>
                  <a:pt x="0" y="0"/>
                </a:moveTo>
                <a:lnTo>
                  <a:pt x="198" y="6"/>
                </a:lnTo>
                <a:lnTo>
                  <a:pt x="402" y="18"/>
                </a:lnTo>
              </a:path>
            </a:pathLst>
          </a:custGeom>
          <a:noFill/>
          <a:ln w="19050">
            <a:solidFill>
              <a:srgbClr val="0000FF"/>
            </a:solidFill>
            <a:prstDash val="solid"/>
            <a:round/>
            <a:headEnd/>
            <a:tailEnd/>
          </a:ln>
        </p:spPr>
        <p:txBody>
          <a:bodyPr/>
          <a:lstStyle/>
          <a:p>
            <a:endParaRPr lang="en-US"/>
          </a:p>
        </p:txBody>
      </p:sp>
      <p:sp>
        <p:nvSpPr>
          <p:cNvPr id="7198" name="Freeform 32"/>
          <p:cNvSpPr>
            <a:spLocks/>
          </p:cNvSpPr>
          <p:nvPr/>
        </p:nvSpPr>
        <p:spPr bwMode="auto">
          <a:xfrm>
            <a:off x="6278563" y="2362200"/>
            <a:ext cx="455612" cy="74613"/>
          </a:xfrm>
          <a:custGeom>
            <a:avLst/>
            <a:gdLst>
              <a:gd name="T0" fmla="*/ 0 w 402"/>
              <a:gd name="T1" fmla="*/ 74545 h 60"/>
              <a:gd name="T2" fmla="*/ 224495 w 402"/>
              <a:gd name="T3" fmla="*/ 37273 h 60"/>
              <a:gd name="T4" fmla="*/ 455792 w 402"/>
              <a:gd name="T5" fmla="*/ 0 h 60"/>
              <a:gd name="T6" fmla="*/ 0 60000 65536"/>
              <a:gd name="T7" fmla="*/ 0 60000 65536"/>
              <a:gd name="T8" fmla="*/ 0 60000 65536"/>
            </a:gdLst>
            <a:ahLst/>
            <a:cxnLst>
              <a:cxn ang="T6">
                <a:pos x="T0" y="T1"/>
              </a:cxn>
              <a:cxn ang="T7">
                <a:pos x="T2" y="T3"/>
              </a:cxn>
              <a:cxn ang="T8">
                <a:pos x="T4" y="T5"/>
              </a:cxn>
            </a:cxnLst>
            <a:rect l="0" t="0" r="r" b="b"/>
            <a:pathLst>
              <a:path w="402" h="60">
                <a:moveTo>
                  <a:pt x="0" y="60"/>
                </a:moveTo>
                <a:lnTo>
                  <a:pt x="198" y="30"/>
                </a:lnTo>
                <a:lnTo>
                  <a:pt x="402" y="0"/>
                </a:lnTo>
              </a:path>
            </a:pathLst>
          </a:custGeom>
          <a:noFill/>
          <a:ln w="19050">
            <a:solidFill>
              <a:srgbClr val="FF0000"/>
            </a:solidFill>
            <a:prstDash val="solid"/>
            <a:round/>
            <a:headEnd/>
            <a:tailEnd/>
          </a:ln>
        </p:spPr>
        <p:txBody>
          <a:bodyPr/>
          <a:lstStyle/>
          <a:p>
            <a:endParaRPr lang="en-US"/>
          </a:p>
        </p:txBody>
      </p:sp>
      <p:sp>
        <p:nvSpPr>
          <p:cNvPr id="7199" name="Freeform 33"/>
          <p:cNvSpPr>
            <a:spLocks/>
          </p:cNvSpPr>
          <p:nvPr/>
        </p:nvSpPr>
        <p:spPr bwMode="auto">
          <a:xfrm>
            <a:off x="6734175" y="2251075"/>
            <a:ext cx="455613" cy="111125"/>
          </a:xfrm>
          <a:custGeom>
            <a:avLst/>
            <a:gdLst>
              <a:gd name="T0" fmla="*/ 0 w 402"/>
              <a:gd name="T1" fmla="*/ 112219 h 90"/>
              <a:gd name="T2" fmla="*/ 115649 w 402"/>
              <a:gd name="T3" fmla="*/ 82294 h 90"/>
              <a:gd name="T4" fmla="*/ 224495 w 402"/>
              <a:gd name="T5" fmla="*/ 52369 h 90"/>
              <a:gd name="T6" fmla="*/ 340143 w 402"/>
              <a:gd name="T7" fmla="*/ 29925 h 90"/>
              <a:gd name="T8" fmla="*/ 455792 w 402"/>
              <a:gd name="T9" fmla="*/ 0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2" h="90">
                <a:moveTo>
                  <a:pt x="0" y="90"/>
                </a:moveTo>
                <a:lnTo>
                  <a:pt x="102" y="66"/>
                </a:lnTo>
                <a:lnTo>
                  <a:pt x="198" y="42"/>
                </a:lnTo>
                <a:lnTo>
                  <a:pt x="300" y="24"/>
                </a:lnTo>
                <a:lnTo>
                  <a:pt x="402" y="0"/>
                </a:lnTo>
              </a:path>
            </a:pathLst>
          </a:custGeom>
          <a:noFill/>
          <a:ln w="19050">
            <a:solidFill>
              <a:srgbClr val="FF0000"/>
            </a:solidFill>
            <a:prstDash val="solid"/>
            <a:round/>
            <a:headEnd/>
            <a:tailEnd/>
          </a:ln>
        </p:spPr>
        <p:txBody>
          <a:bodyPr/>
          <a:lstStyle/>
          <a:p>
            <a:endParaRPr lang="en-US"/>
          </a:p>
        </p:txBody>
      </p:sp>
      <p:sp>
        <p:nvSpPr>
          <p:cNvPr id="7200" name="Freeform 34"/>
          <p:cNvSpPr>
            <a:spLocks/>
          </p:cNvSpPr>
          <p:nvPr/>
        </p:nvSpPr>
        <p:spPr bwMode="auto">
          <a:xfrm>
            <a:off x="7189788" y="2174875"/>
            <a:ext cx="455612" cy="76200"/>
          </a:xfrm>
          <a:custGeom>
            <a:avLst/>
            <a:gdLst>
              <a:gd name="T0" fmla="*/ 0 w 402"/>
              <a:gd name="T1" fmla="*/ 75347 h 60"/>
              <a:gd name="T2" fmla="*/ 224495 w 402"/>
              <a:gd name="T3" fmla="*/ 37674 h 60"/>
              <a:gd name="T4" fmla="*/ 455792 w 402"/>
              <a:gd name="T5" fmla="*/ 0 h 60"/>
              <a:gd name="T6" fmla="*/ 0 60000 65536"/>
              <a:gd name="T7" fmla="*/ 0 60000 65536"/>
              <a:gd name="T8" fmla="*/ 0 60000 65536"/>
            </a:gdLst>
            <a:ahLst/>
            <a:cxnLst>
              <a:cxn ang="T6">
                <a:pos x="T0" y="T1"/>
              </a:cxn>
              <a:cxn ang="T7">
                <a:pos x="T2" y="T3"/>
              </a:cxn>
              <a:cxn ang="T8">
                <a:pos x="T4" y="T5"/>
              </a:cxn>
            </a:cxnLst>
            <a:rect l="0" t="0" r="r" b="b"/>
            <a:pathLst>
              <a:path w="402" h="60">
                <a:moveTo>
                  <a:pt x="0" y="60"/>
                </a:moveTo>
                <a:lnTo>
                  <a:pt x="198" y="30"/>
                </a:lnTo>
                <a:lnTo>
                  <a:pt x="402" y="0"/>
                </a:lnTo>
              </a:path>
            </a:pathLst>
          </a:custGeom>
          <a:noFill/>
          <a:ln w="19050">
            <a:solidFill>
              <a:srgbClr val="FF0000"/>
            </a:solidFill>
            <a:prstDash val="solid"/>
            <a:round/>
            <a:headEnd/>
            <a:tailEnd/>
          </a:ln>
        </p:spPr>
        <p:txBody>
          <a:bodyPr/>
          <a:lstStyle/>
          <a:p>
            <a:endParaRPr lang="en-US"/>
          </a:p>
        </p:txBody>
      </p:sp>
      <p:sp>
        <p:nvSpPr>
          <p:cNvPr id="7201" name="Freeform 35"/>
          <p:cNvSpPr>
            <a:spLocks/>
          </p:cNvSpPr>
          <p:nvPr/>
        </p:nvSpPr>
        <p:spPr bwMode="auto">
          <a:xfrm>
            <a:off x="6245225" y="1500188"/>
            <a:ext cx="66675" cy="74612"/>
          </a:xfrm>
          <a:custGeom>
            <a:avLst/>
            <a:gdLst>
              <a:gd name="T0" fmla="*/ 33893 w 60"/>
              <a:gd name="T1" fmla="*/ 0 h 60"/>
              <a:gd name="T2" fmla="*/ 67785 w 60"/>
              <a:gd name="T3" fmla="*/ 37674 h 60"/>
              <a:gd name="T4" fmla="*/ 33893 w 60"/>
              <a:gd name="T5" fmla="*/ 75347 h 60"/>
              <a:gd name="T6" fmla="*/ 0 w 60"/>
              <a:gd name="T7" fmla="*/ 37674 h 60"/>
              <a:gd name="T8" fmla="*/ 33893 w 60"/>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30" y="0"/>
                </a:moveTo>
                <a:lnTo>
                  <a:pt x="60" y="30"/>
                </a:lnTo>
                <a:lnTo>
                  <a:pt x="30" y="60"/>
                </a:lnTo>
                <a:lnTo>
                  <a:pt x="0" y="30"/>
                </a:lnTo>
                <a:lnTo>
                  <a:pt x="30" y="0"/>
                </a:lnTo>
                <a:close/>
              </a:path>
            </a:pathLst>
          </a:custGeom>
          <a:solidFill>
            <a:srgbClr val="0000FF"/>
          </a:solidFill>
          <a:ln w="9525">
            <a:solidFill>
              <a:srgbClr val="0000FF"/>
            </a:solidFill>
            <a:prstDash val="solid"/>
            <a:round/>
            <a:headEnd/>
            <a:tailEnd/>
          </a:ln>
        </p:spPr>
        <p:txBody>
          <a:bodyPr/>
          <a:lstStyle/>
          <a:p>
            <a:endParaRPr lang="en-US"/>
          </a:p>
        </p:txBody>
      </p:sp>
      <p:sp>
        <p:nvSpPr>
          <p:cNvPr id="7202" name="Freeform 36"/>
          <p:cNvSpPr>
            <a:spLocks/>
          </p:cNvSpPr>
          <p:nvPr/>
        </p:nvSpPr>
        <p:spPr bwMode="auto">
          <a:xfrm>
            <a:off x="6699250" y="1492250"/>
            <a:ext cx="69850" cy="74613"/>
          </a:xfrm>
          <a:custGeom>
            <a:avLst/>
            <a:gdLst>
              <a:gd name="T0" fmla="*/ 34282 w 60"/>
              <a:gd name="T1" fmla="*/ 0 h 60"/>
              <a:gd name="T2" fmla="*/ 68564 w 60"/>
              <a:gd name="T3" fmla="*/ 37273 h 60"/>
              <a:gd name="T4" fmla="*/ 34282 w 60"/>
              <a:gd name="T5" fmla="*/ 74546 h 60"/>
              <a:gd name="T6" fmla="*/ 0 w 60"/>
              <a:gd name="T7" fmla="*/ 37273 h 60"/>
              <a:gd name="T8" fmla="*/ 34282 w 60"/>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30" y="0"/>
                </a:moveTo>
                <a:lnTo>
                  <a:pt x="60" y="30"/>
                </a:lnTo>
                <a:lnTo>
                  <a:pt x="30" y="60"/>
                </a:lnTo>
                <a:lnTo>
                  <a:pt x="0" y="30"/>
                </a:lnTo>
                <a:lnTo>
                  <a:pt x="30" y="0"/>
                </a:lnTo>
                <a:close/>
              </a:path>
            </a:pathLst>
          </a:custGeom>
          <a:solidFill>
            <a:srgbClr val="0000FF"/>
          </a:solidFill>
          <a:ln w="9525">
            <a:solidFill>
              <a:srgbClr val="0000FF"/>
            </a:solidFill>
            <a:prstDash val="solid"/>
            <a:round/>
            <a:headEnd/>
            <a:tailEnd/>
          </a:ln>
        </p:spPr>
        <p:txBody>
          <a:bodyPr/>
          <a:lstStyle/>
          <a:p>
            <a:endParaRPr lang="en-US"/>
          </a:p>
        </p:txBody>
      </p:sp>
      <p:sp>
        <p:nvSpPr>
          <p:cNvPr id="7203" name="Freeform 37"/>
          <p:cNvSpPr>
            <a:spLocks/>
          </p:cNvSpPr>
          <p:nvPr/>
        </p:nvSpPr>
        <p:spPr bwMode="auto">
          <a:xfrm>
            <a:off x="7154863" y="1500188"/>
            <a:ext cx="68262" cy="74612"/>
          </a:xfrm>
          <a:custGeom>
            <a:avLst/>
            <a:gdLst>
              <a:gd name="T0" fmla="*/ 33892 w 60"/>
              <a:gd name="T1" fmla="*/ 0 h 60"/>
              <a:gd name="T2" fmla="*/ 67784 w 60"/>
              <a:gd name="T3" fmla="*/ 37674 h 60"/>
              <a:gd name="T4" fmla="*/ 33892 w 60"/>
              <a:gd name="T5" fmla="*/ 75347 h 60"/>
              <a:gd name="T6" fmla="*/ 0 w 60"/>
              <a:gd name="T7" fmla="*/ 37674 h 60"/>
              <a:gd name="T8" fmla="*/ 33892 w 60"/>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30" y="0"/>
                </a:moveTo>
                <a:lnTo>
                  <a:pt x="60" y="30"/>
                </a:lnTo>
                <a:lnTo>
                  <a:pt x="30" y="60"/>
                </a:lnTo>
                <a:lnTo>
                  <a:pt x="0" y="30"/>
                </a:lnTo>
                <a:lnTo>
                  <a:pt x="30" y="0"/>
                </a:lnTo>
                <a:close/>
              </a:path>
            </a:pathLst>
          </a:custGeom>
          <a:solidFill>
            <a:srgbClr val="0000FF"/>
          </a:solidFill>
          <a:ln w="9525">
            <a:solidFill>
              <a:srgbClr val="0000FF"/>
            </a:solidFill>
            <a:prstDash val="solid"/>
            <a:round/>
            <a:headEnd/>
            <a:tailEnd/>
          </a:ln>
        </p:spPr>
        <p:txBody>
          <a:bodyPr/>
          <a:lstStyle/>
          <a:p>
            <a:endParaRPr lang="en-US"/>
          </a:p>
        </p:txBody>
      </p:sp>
      <p:sp>
        <p:nvSpPr>
          <p:cNvPr id="7204" name="Freeform 38"/>
          <p:cNvSpPr>
            <a:spLocks/>
          </p:cNvSpPr>
          <p:nvPr/>
        </p:nvSpPr>
        <p:spPr bwMode="auto">
          <a:xfrm>
            <a:off x="7612063" y="1522413"/>
            <a:ext cx="66675" cy="74612"/>
          </a:xfrm>
          <a:custGeom>
            <a:avLst/>
            <a:gdLst>
              <a:gd name="T0" fmla="*/ 33893 w 60"/>
              <a:gd name="T1" fmla="*/ 0 h 60"/>
              <a:gd name="T2" fmla="*/ 67785 w 60"/>
              <a:gd name="T3" fmla="*/ 37674 h 60"/>
              <a:gd name="T4" fmla="*/ 33893 w 60"/>
              <a:gd name="T5" fmla="*/ 75347 h 60"/>
              <a:gd name="T6" fmla="*/ 0 w 60"/>
              <a:gd name="T7" fmla="*/ 37674 h 60"/>
              <a:gd name="T8" fmla="*/ 33893 w 60"/>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30" y="0"/>
                </a:moveTo>
                <a:lnTo>
                  <a:pt x="60" y="30"/>
                </a:lnTo>
                <a:lnTo>
                  <a:pt x="30" y="60"/>
                </a:lnTo>
                <a:lnTo>
                  <a:pt x="0" y="30"/>
                </a:lnTo>
                <a:lnTo>
                  <a:pt x="30" y="0"/>
                </a:lnTo>
                <a:close/>
              </a:path>
            </a:pathLst>
          </a:custGeom>
          <a:solidFill>
            <a:srgbClr val="0000FF"/>
          </a:solidFill>
          <a:ln w="9525">
            <a:solidFill>
              <a:srgbClr val="0000FF"/>
            </a:solidFill>
            <a:prstDash val="solid"/>
            <a:round/>
            <a:headEnd/>
            <a:tailEnd/>
          </a:ln>
        </p:spPr>
        <p:txBody>
          <a:bodyPr/>
          <a:lstStyle/>
          <a:p>
            <a:endParaRPr lang="en-US"/>
          </a:p>
        </p:txBody>
      </p:sp>
      <p:sp>
        <p:nvSpPr>
          <p:cNvPr id="7205" name="Rectangle 39"/>
          <p:cNvSpPr>
            <a:spLocks noChangeArrowheads="1"/>
          </p:cNvSpPr>
          <p:nvPr/>
        </p:nvSpPr>
        <p:spPr bwMode="auto">
          <a:xfrm>
            <a:off x="6245225" y="2400300"/>
            <a:ext cx="60325" cy="68263"/>
          </a:xfrm>
          <a:prstGeom prst="rect">
            <a:avLst/>
          </a:prstGeom>
          <a:solidFill>
            <a:srgbClr val="FF0000"/>
          </a:solidFill>
          <a:ln w="9525">
            <a:solidFill>
              <a:srgbClr val="FF0000"/>
            </a:solidFill>
            <a:miter lim="800000"/>
            <a:headEnd/>
            <a:tailEnd/>
          </a:ln>
        </p:spPr>
        <p:txBody>
          <a:bodyPr/>
          <a:lstStyle/>
          <a:p>
            <a:endParaRPr lang="en-US"/>
          </a:p>
        </p:txBody>
      </p:sp>
      <p:sp>
        <p:nvSpPr>
          <p:cNvPr id="7206" name="Rectangle 40"/>
          <p:cNvSpPr>
            <a:spLocks noChangeArrowheads="1"/>
          </p:cNvSpPr>
          <p:nvPr/>
        </p:nvSpPr>
        <p:spPr bwMode="auto">
          <a:xfrm>
            <a:off x="6699250" y="2325688"/>
            <a:ext cx="61913" cy="66675"/>
          </a:xfrm>
          <a:prstGeom prst="rect">
            <a:avLst/>
          </a:prstGeom>
          <a:solidFill>
            <a:srgbClr val="FF0000"/>
          </a:solidFill>
          <a:ln w="9525">
            <a:solidFill>
              <a:srgbClr val="FF0000"/>
            </a:solidFill>
            <a:miter lim="800000"/>
            <a:headEnd/>
            <a:tailEnd/>
          </a:ln>
        </p:spPr>
        <p:txBody>
          <a:bodyPr/>
          <a:lstStyle/>
          <a:p>
            <a:endParaRPr lang="en-US"/>
          </a:p>
        </p:txBody>
      </p:sp>
      <p:sp>
        <p:nvSpPr>
          <p:cNvPr id="7207" name="Rectangle 41"/>
          <p:cNvSpPr>
            <a:spLocks noChangeArrowheads="1"/>
          </p:cNvSpPr>
          <p:nvPr/>
        </p:nvSpPr>
        <p:spPr bwMode="auto">
          <a:xfrm>
            <a:off x="7154863" y="2212975"/>
            <a:ext cx="61912" cy="66675"/>
          </a:xfrm>
          <a:prstGeom prst="rect">
            <a:avLst/>
          </a:prstGeom>
          <a:solidFill>
            <a:srgbClr val="FF0000"/>
          </a:solidFill>
          <a:ln w="9525">
            <a:solidFill>
              <a:srgbClr val="FF0000"/>
            </a:solidFill>
            <a:miter lim="800000"/>
            <a:headEnd/>
            <a:tailEnd/>
          </a:ln>
        </p:spPr>
        <p:txBody>
          <a:bodyPr/>
          <a:lstStyle/>
          <a:p>
            <a:endParaRPr lang="en-US"/>
          </a:p>
        </p:txBody>
      </p:sp>
      <p:sp>
        <p:nvSpPr>
          <p:cNvPr id="7208" name="Rectangle 42"/>
          <p:cNvSpPr>
            <a:spLocks noChangeArrowheads="1"/>
          </p:cNvSpPr>
          <p:nvPr/>
        </p:nvSpPr>
        <p:spPr bwMode="auto">
          <a:xfrm>
            <a:off x="7612063" y="2136775"/>
            <a:ext cx="60325" cy="68263"/>
          </a:xfrm>
          <a:prstGeom prst="rect">
            <a:avLst/>
          </a:prstGeom>
          <a:solidFill>
            <a:srgbClr val="FF0000"/>
          </a:solidFill>
          <a:ln w="9525">
            <a:solidFill>
              <a:srgbClr val="FF0000"/>
            </a:solidFill>
            <a:miter lim="800000"/>
            <a:headEnd/>
            <a:tailEnd/>
          </a:ln>
        </p:spPr>
        <p:txBody>
          <a:bodyPr/>
          <a:lstStyle/>
          <a:p>
            <a:endParaRPr lang="en-US"/>
          </a:p>
        </p:txBody>
      </p:sp>
      <p:sp>
        <p:nvSpPr>
          <p:cNvPr id="7209" name="Rectangle 45"/>
          <p:cNvSpPr>
            <a:spLocks noChangeArrowheads="1"/>
          </p:cNvSpPr>
          <p:nvPr/>
        </p:nvSpPr>
        <p:spPr bwMode="auto">
          <a:xfrm>
            <a:off x="7753350" y="1401763"/>
            <a:ext cx="1198563" cy="168275"/>
          </a:xfrm>
          <a:prstGeom prst="rect">
            <a:avLst/>
          </a:prstGeom>
          <a:noFill/>
          <a:ln w="9525">
            <a:noFill/>
            <a:miter lim="800000"/>
            <a:headEnd/>
            <a:tailEnd/>
          </a:ln>
        </p:spPr>
        <p:txBody>
          <a:bodyPr wrap="none" lIns="0" tIns="0" rIns="0" bIns="0">
            <a:spAutoFit/>
          </a:bodyPr>
          <a:lstStyle/>
          <a:p>
            <a:r>
              <a:rPr lang="en-US" sz="1100"/>
              <a:t>y = -0.203x + 69.17</a:t>
            </a:r>
            <a:endParaRPr lang="en-US"/>
          </a:p>
        </p:txBody>
      </p:sp>
      <p:sp>
        <p:nvSpPr>
          <p:cNvPr id="7210" name="Rectangle 46"/>
          <p:cNvSpPr>
            <a:spLocks noChangeArrowheads="1"/>
          </p:cNvSpPr>
          <p:nvPr/>
        </p:nvSpPr>
        <p:spPr bwMode="auto">
          <a:xfrm>
            <a:off x="7916863" y="1566863"/>
            <a:ext cx="103187" cy="169862"/>
          </a:xfrm>
          <a:prstGeom prst="rect">
            <a:avLst/>
          </a:prstGeom>
          <a:noFill/>
          <a:ln w="9525">
            <a:noFill/>
            <a:miter lim="800000"/>
            <a:headEnd/>
            <a:tailEnd/>
          </a:ln>
        </p:spPr>
        <p:txBody>
          <a:bodyPr wrap="none" lIns="0" tIns="0" rIns="0" bIns="0">
            <a:spAutoFit/>
          </a:bodyPr>
          <a:lstStyle/>
          <a:p>
            <a:r>
              <a:rPr lang="en-US" sz="1100"/>
              <a:t>R</a:t>
            </a:r>
            <a:endParaRPr lang="en-US"/>
          </a:p>
        </p:txBody>
      </p:sp>
      <p:sp>
        <p:nvSpPr>
          <p:cNvPr id="7211" name="Rectangle 47"/>
          <p:cNvSpPr>
            <a:spLocks noChangeArrowheads="1"/>
          </p:cNvSpPr>
          <p:nvPr/>
        </p:nvSpPr>
        <p:spPr bwMode="auto">
          <a:xfrm>
            <a:off x="7991475" y="1544638"/>
            <a:ext cx="58738" cy="123825"/>
          </a:xfrm>
          <a:prstGeom prst="rect">
            <a:avLst/>
          </a:prstGeom>
          <a:noFill/>
          <a:ln w="9525">
            <a:noFill/>
            <a:miter lim="800000"/>
            <a:headEnd/>
            <a:tailEnd/>
          </a:ln>
        </p:spPr>
        <p:txBody>
          <a:bodyPr wrap="none" lIns="0" tIns="0" rIns="0" bIns="0">
            <a:spAutoFit/>
          </a:bodyPr>
          <a:lstStyle/>
          <a:p>
            <a:r>
              <a:rPr lang="en-US" sz="800"/>
              <a:t>2</a:t>
            </a:r>
            <a:endParaRPr lang="en-US"/>
          </a:p>
        </p:txBody>
      </p:sp>
      <p:sp>
        <p:nvSpPr>
          <p:cNvPr id="7212" name="Rectangle 48"/>
          <p:cNvSpPr>
            <a:spLocks noChangeArrowheads="1"/>
          </p:cNvSpPr>
          <p:nvPr/>
        </p:nvSpPr>
        <p:spPr bwMode="auto">
          <a:xfrm>
            <a:off x="8032750" y="1566863"/>
            <a:ext cx="584200" cy="168275"/>
          </a:xfrm>
          <a:prstGeom prst="rect">
            <a:avLst/>
          </a:prstGeom>
          <a:noFill/>
          <a:ln w="9525">
            <a:noFill/>
            <a:miter lim="800000"/>
            <a:headEnd/>
            <a:tailEnd/>
          </a:ln>
        </p:spPr>
        <p:txBody>
          <a:bodyPr wrap="none" lIns="0" tIns="0" rIns="0" bIns="0">
            <a:spAutoFit/>
          </a:bodyPr>
          <a:lstStyle/>
          <a:p>
            <a:r>
              <a:rPr lang="en-US" sz="1100"/>
              <a:t> = 0.6437</a:t>
            </a:r>
            <a:endParaRPr lang="en-US"/>
          </a:p>
        </p:txBody>
      </p:sp>
      <p:sp>
        <p:nvSpPr>
          <p:cNvPr id="7213" name="Rectangle 49"/>
          <p:cNvSpPr>
            <a:spLocks noChangeArrowheads="1"/>
          </p:cNvSpPr>
          <p:nvPr/>
        </p:nvSpPr>
        <p:spPr bwMode="auto">
          <a:xfrm>
            <a:off x="6891338" y="2543175"/>
            <a:ext cx="803275" cy="168275"/>
          </a:xfrm>
          <a:prstGeom prst="rect">
            <a:avLst/>
          </a:prstGeom>
          <a:noFill/>
          <a:ln w="9525">
            <a:noFill/>
            <a:miter lim="800000"/>
            <a:headEnd/>
            <a:tailEnd/>
          </a:ln>
        </p:spPr>
        <p:txBody>
          <a:bodyPr wrap="none" lIns="0" tIns="0" rIns="0" bIns="0">
            <a:spAutoFit/>
          </a:bodyPr>
          <a:lstStyle/>
          <a:p>
            <a:r>
              <a:rPr lang="en-US" sz="1100"/>
              <a:t>y = 2.4x + 42</a:t>
            </a:r>
            <a:endParaRPr lang="en-US"/>
          </a:p>
        </p:txBody>
      </p:sp>
      <p:sp>
        <p:nvSpPr>
          <p:cNvPr id="7214" name="Rectangle 50"/>
          <p:cNvSpPr>
            <a:spLocks noChangeArrowheads="1"/>
          </p:cNvSpPr>
          <p:nvPr/>
        </p:nvSpPr>
        <p:spPr bwMode="auto">
          <a:xfrm>
            <a:off x="6910388" y="2708275"/>
            <a:ext cx="103187" cy="168275"/>
          </a:xfrm>
          <a:prstGeom prst="rect">
            <a:avLst/>
          </a:prstGeom>
          <a:noFill/>
          <a:ln w="9525">
            <a:noFill/>
            <a:miter lim="800000"/>
            <a:headEnd/>
            <a:tailEnd/>
          </a:ln>
        </p:spPr>
        <p:txBody>
          <a:bodyPr wrap="none" lIns="0" tIns="0" rIns="0" bIns="0">
            <a:spAutoFit/>
          </a:bodyPr>
          <a:lstStyle/>
          <a:p>
            <a:r>
              <a:rPr lang="en-US" sz="1100"/>
              <a:t>R</a:t>
            </a:r>
            <a:endParaRPr lang="en-US"/>
          </a:p>
        </p:txBody>
      </p:sp>
      <p:sp>
        <p:nvSpPr>
          <p:cNvPr id="7215" name="Rectangle 51"/>
          <p:cNvSpPr>
            <a:spLocks noChangeArrowheads="1"/>
          </p:cNvSpPr>
          <p:nvPr/>
        </p:nvSpPr>
        <p:spPr bwMode="auto">
          <a:xfrm>
            <a:off x="6985000" y="2684463"/>
            <a:ext cx="58738" cy="123825"/>
          </a:xfrm>
          <a:prstGeom prst="rect">
            <a:avLst/>
          </a:prstGeom>
          <a:noFill/>
          <a:ln w="9525">
            <a:noFill/>
            <a:miter lim="800000"/>
            <a:headEnd/>
            <a:tailEnd/>
          </a:ln>
        </p:spPr>
        <p:txBody>
          <a:bodyPr wrap="none" lIns="0" tIns="0" rIns="0" bIns="0">
            <a:spAutoFit/>
          </a:bodyPr>
          <a:lstStyle/>
          <a:p>
            <a:r>
              <a:rPr lang="en-US" sz="800"/>
              <a:t>2</a:t>
            </a:r>
            <a:endParaRPr lang="en-US"/>
          </a:p>
        </p:txBody>
      </p:sp>
      <p:sp>
        <p:nvSpPr>
          <p:cNvPr id="7216" name="Rectangle 52"/>
          <p:cNvSpPr>
            <a:spLocks noChangeArrowheads="1"/>
          </p:cNvSpPr>
          <p:nvPr/>
        </p:nvSpPr>
        <p:spPr bwMode="auto">
          <a:xfrm>
            <a:off x="7026275" y="2708275"/>
            <a:ext cx="584200" cy="168275"/>
          </a:xfrm>
          <a:prstGeom prst="rect">
            <a:avLst/>
          </a:prstGeom>
          <a:noFill/>
          <a:ln w="9525">
            <a:noFill/>
            <a:miter lim="800000"/>
            <a:headEnd/>
            <a:tailEnd/>
          </a:ln>
        </p:spPr>
        <p:txBody>
          <a:bodyPr wrap="none" lIns="0" tIns="0" rIns="0" bIns="0">
            <a:spAutoFit/>
          </a:bodyPr>
          <a:lstStyle/>
          <a:p>
            <a:r>
              <a:rPr lang="en-US" sz="1100"/>
              <a:t> = 0.9931</a:t>
            </a:r>
            <a:endParaRPr lang="en-US"/>
          </a:p>
        </p:txBody>
      </p:sp>
      <p:sp>
        <p:nvSpPr>
          <p:cNvPr id="7217" name="Rectangle 53"/>
          <p:cNvSpPr>
            <a:spLocks noChangeArrowheads="1"/>
          </p:cNvSpPr>
          <p:nvPr/>
        </p:nvSpPr>
        <p:spPr bwMode="auto">
          <a:xfrm>
            <a:off x="5632450" y="2917825"/>
            <a:ext cx="157163" cy="169863"/>
          </a:xfrm>
          <a:prstGeom prst="rect">
            <a:avLst/>
          </a:prstGeom>
          <a:noFill/>
          <a:ln w="9525">
            <a:noFill/>
            <a:miter lim="800000"/>
            <a:headEnd/>
            <a:tailEnd/>
          </a:ln>
        </p:spPr>
        <p:txBody>
          <a:bodyPr wrap="none" lIns="0" tIns="0" rIns="0" bIns="0">
            <a:spAutoFit/>
          </a:bodyPr>
          <a:lstStyle/>
          <a:p>
            <a:r>
              <a:rPr lang="en-US" sz="1100" dirty="0"/>
              <a:t>30</a:t>
            </a:r>
            <a:endParaRPr lang="en-US" dirty="0"/>
          </a:p>
        </p:txBody>
      </p:sp>
      <p:sp>
        <p:nvSpPr>
          <p:cNvPr id="7218" name="Rectangle 54"/>
          <p:cNvSpPr>
            <a:spLocks noChangeArrowheads="1"/>
          </p:cNvSpPr>
          <p:nvPr/>
        </p:nvSpPr>
        <p:spPr bwMode="auto">
          <a:xfrm>
            <a:off x="5632450" y="2730500"/>
            <a:ext cx="157163" cy="168275"/>
          </a:xfrm>
          <a:prstGeom prst="rect">
            <a:avLst/>
          </a:prstGeom>
          <a:noFill/>
          <a:ln w="9525">
            <a:noFill/>
            <a:miter lim="800000"/>
            <a:headEnd/>
            <a:tailEnd/>
          </a:ln>
        </p:spPr>
        <p:txBody>
          <a:bodyPr wrap="none" lIns="0" tIns="0" rIns="0" bIns="0">
            <a:spAutoFit/>
          </a:bodyPr>
          <a:lstStyle/>
          <a:p>
            <a:r>
              <a:rPr lang="en-US" sz="1100"/>
              <a:t>35</a:t>
            </a:r>
            <a:endParaRPr lang="en-US"/>
          </a:p>
        </p:txBody>
      </p:sp>
      <p:sp>
        <p:nvSpPr>
          <p:cNvPr id="7219" name="Rectangle 55"/>
          <p:cNvSpPr>
            <a:spLocks noChangeArrowheads="1"/>
          </p:cNvSpPr>
          <p:nvPr/>
        </p:nvSpPr>
        <p:spPr bwMode="auto">
          <a:xfrm>
            <a:off x="5632450" y="2543175"/>
            <a:ext cx="157163" cy="168275"/>
          </a:xfrm>
          <a:prstGeom prst="rect">
            <a:avLst/>
          </a:prstGeom>
          <a:noFill/>
          <a:ln w="9525">
            <a:noFill/>
            <a:miter lim="800000"/>
            <a:headEnd/>
            <a:tailEnd/>
          </a:ln>
        </p:spPr>
        <p:txBody>
          <a:bodyPr wrap="none" lIns="0" tIns="0" rIns="0" bIns="0">
            <a:spAutoFit/>
          </a:bodyPr>
          <a:lstStyle/>
          <a:p>
            <a:r>
              <a:rPr lang="en-US" sz="1100"/>
              <a:t>40</a:t>
            </a:r>
            <a:endParaRPr lang="en-US"/>
          </a:p>
        </p:txBody>
      </p:sp>
      <p:sp>
        <p:nvSpPr>
          <p:cNvPr id="7220" name="Rectangle 56"/>
          <p:cNvSpPr>
            <a:spLocks noChangeArrowheads="1"/>
          </p:cNvSpPr>
          <p:nvPr/>
        </p:nvSpPr>
        <p:spPr bwMode="auto">
          <a:xfrm>
            <a:off x="5632450" y="2362200"/>
            <a:ext cx="157163" cy="169863"/>
          </a:xfrm>
          <a:prstGeom prst="rect">
            <a:avLst/>
          </a:prstGeom>
          <a:noFill/>
          <a:ln w="9525">
            <a:noFill/>
            <a:miter lim="800000"/>
            <a:headEnd/>
            <a:tailEnd/>
          </a:ln>
        </p:spPr>
        <p:txBody>
          <a:bodyPr wrap="none" lIns="0" tIns="0" rIns="0" bIns="0">
            <a:spAutoFit/>
          </a:bodyPr>
          <a:lstStyle/>
          <a:p>
            <a:r>
              <a:rPr lang="en-US" sz="1100"/>
              <a:t>45</a:t>
            </a:r>
            <a:endParaRPr lang="en-US"/>
          </a:p>
        </p:txBody>
      </p:sp>
      <p:sp>
        <p:nvSpPr>
          <p:cNvPr id="7221" name="Rectangle 57"/>
          <p:cNvSpPr>
            <a:spLocks noChangeArrowheads="1"/>
          </p:cNvSpPr>
          <p:nvPr/>
        </p:nvSpPr>
        <p:spPr bwMode="auto">
          <a:xfrm>
            <a:off x="5632450" y="2174875"/>
            <a:ext cx="157163" cy="169863"/>
          </a:xfrm>
          <a:prstGeom prst="rect">
            <a:avLst/>
          </a:prstGeom>
          <a:noFill/>
          <a:ln w="9525">
            <a:noFill/>
            <a:miter lim="800000"/>
            <a:headEnd/>
            <a:tailEnd/>
          </a:ln>
        </p:spPr>
        <p:txBody>
          <a:bodyPr wrap="none" lIns="0" tIns="0" rIns="0" bIns="0">
            <a:spAutoFit/>
          </a:bodyPr>
          <a:lstStyle/>
          <a:p>
            <a:r>
              <a:rPr lang="en-US" sz="1100"/>
              <a:t>50</a:t>
            </a:r>
            <a:endParaRPr lang="en-US"/>
          </a:p>
        </p:txBody>
      </p:sp>
      <p:sp>
        <p:nvSpPr>
          <p:cNvPr id="7222" name="Rectangle 58"/>
          <p:cNvSpPr>
            <a:spLocks noChangeArrowheads="1"/>
          </p:cNvSpPr>
          <p:nvPr/>
        </p:nvSpPr>
        <p:spPr bwMode="auto">
          <a:xfrm>
            <a:off x="5632450" y="1987550"/>
            <a:ext cx="157163" cy="169863"/>
          </a:xfrm>
          <a:prstGeom prst="rect">
            <a:avLst/>
          </a:prstGeom>
          <a:noFill/>
          <a:ln w="9525">
            <a:noFill/>
            <a:miter lim="800000"/>
            <a:headEnd/>
            <a:tailEnd/>
          </a:ln>
        </p:spPr>
        <p:txBody>
          <a:bodyPr wrap="none" lIns="0" tIns="0" rIns="0" bIns="0">
            <a:spAutoFit/>
          </a:bodyPr>
          <a:lstStyle/>
          <a:p>
            <a:r>
              <a:rPr lang="en-US" sz="1100"/>
              <a:t>55</a:t>
            </a:r>
            <a:endParaRPr lang="en-US"/>
          </a:p>
        </p:txBody>
      </p:sp>
      <p:sp>
        <p:nvSpPr>
          <p:cNvPr id="7223" name="Rectangle 59"/>
          <p:cNvSpPr>
            <a:spLocks noChangeArrowheads="1"/>
          </p:cNvSpPr>
          <p:nvPr/>
        </p:nvSpPr>
        <p:spPr bwMode="auto">
          <a:xfrm>
            <a:off x="5632450" y="1800225"/>
            <a:ext cx="157163" cy="168275"/>
          </a:xfrm>
          <a:prstGeom prst="rect">
            <a:avLst/>
          </a:prstGeom>
          <a:noFill/>
          <a:ln w="9525">
            <a:noFill/>
            <a:miter lim="800000"/>
            <a:headEnd/>
            <a:tailEnd/>
          </a:ln>
        </p:spPr>
        <p:txBody>
          <a:bodyPr wrap="none" lIns="0" tIns="0" rIns="0" bIns="0">
            <a:spAutoFit/>
          </a:bodyPr>
          <a:lstStyle/>
          <a:p>
            <a:r>
              <a:rPr lang="en-US" sz="1100"/>
              <a:t>60</a:t>
            </a:r>
            <a:endParaRPr lang="en-US"/>
          </a:p>
        </p:txBody>
      </p:sp>
      <p:sp>
        <p:nvSpPr>
          <p:cNvPr id="7224" name="Rectangle 60"/>
          <p:cNvSpPr>
            <a:spLocks noChangeArrowheads="1"/>
          </p:cNvSpPr>
          <p:nvPr/>
        </p:nvSpPr>
        <p:spPr bwMode="auto">
          <a:xfrm>
            <a:off x="5632450" y="1620838"/>
            <a:ext cx="157163" cy="168275"/>
          </a:xfrm>
          <a:prstGeom prst="rect">
            <a:avLst/>
          </a:prstGeom>
          <a:noFill/>
          <a:ln w="9525">
            <a:noFill/>
            <a:miter lim="800000"/>
            <a:headEnd/>
            <a:tailEnd/>
          </a:ln>
        </p:spPr>
        <p:txBody>
          <a:bodyPr wrap="none" lIns="0" tIns="0" rIns="0" bIns="0">
            <a:spAutoFit/>
          </a:bodyPr>
          <a:lstStyle/>
          <a:p>
            <a:r>
              <a:rPr lang="en-US" sz="1100"/>
              <a:t>65</a:t>
            </a:r>
            <a:endParaRPr lang="en-US"/>
          </a:p>
        </p:txBody>
      </p:sp>
      <p:sp>
        <p:nvSpPr>
          <p:cNvPr id="7225" name="Rectangle 61"/>
          <p:cNvSpPr>
            <a:spLocks noChangeArrowheads="1"/>
          </p:cNvSpPr>
          <p:nvPr/>
        </p:nvSpPr>
        <p:spPr bwMode="auto">
          <a:xfrm>
            <a:off x="5632450" y="1431925"/>
            <a:ext cx="157163" cy="169863"/>
          </a:xfrm>
          <a:prstGeom prst="rect">
            <a:avLst/>
          </a:prstGeom>
          <a:noFill/>
          <a:ln w="9525">
            <a:noFill/>
            <a:miter lim="800000"/>
            <a:headEnd/>
            <a:tailEnd/>
          </a:ln>
        </p:spPr>
        <p:txBody>
          <a:bodyPr wrap="none" lIns="0" tIns="0" rIns="0" bIns="0">
            <a:spAutoFit/>
          </a:bodyPr>
          <a:lstStyle/>
          <a:p>
            <a:r>
              <a:rPr lang="en-US" sz="1100"/>
              <a:t>70</a:t>
            </a:r>
            <a:endParaRPr lang="en-US"/>
          </a:p>
        </p:txBody>
      </p:sp>
      <p:sp>
        <p:nvSpPr>
          <p:cNvPr id="7226" name="Rectangle 62"/>
          <p:cNvSpPr>
            <a:spLocks noChangeArrowheads="1"/>
          </p:cNvSpPr>
          <p:nvPr/>
        </p:nvSpPr>
        <p:spPr bwMode="auto">
          <a:xfrm>
            <a:off x="5632450" y="1244600"/>
            <a:ext cx="157163" cy="169863"/>
          </a:xfrm>
          <a:prstGeom prst="rect">
            <a:avLst/>
          </a:prstGeom>
          <a:noFill/>
          <a:ln w="9525">
            <a:noFill/>
            <a:miter lim="800000"/>
            <a:headEnd/>
            <a:tailEnd/>
          </a:ln>
        </p:spPr>
        <p:txBody>
          <a:bodyPr wrap="none" lIns="0" tIns="0" rIns="0" bIns="0">
            <a:spAutoFit/>
          </a:bodyPr>
          <a:lstStyle/>
          <a:p>
            <a:r>
              <a:rPr lang="en-US" sz="1100"/>
              <a:t>75</a:t>
            </a:r>
            <a:endParaRPr lang="en-US"/>
          </a:p>
        </p:txBody>
      </p:sp>
      <p:sp>
        <p:nvSpPr>
          <p:cNvPr id="7227" name="Rectangle 63"/>
          <p:cNvSpPr>
            <a:spLocks noChangeArrowheads="1"/>
          </p:cNvSpPr>
          <p:nvPr/>
        </p:nvSpPr>
        <p:spPr bwMode="auto">
          <a:xfrm>
            <a:off x="5795963" y="3082925"/>
            <a:ext cx="77787" cy="169863"/>
          </a:xfrm>
          <a:prstGeom prst="rect">
            <a:avLst/>
          </a:prstGeom>
          <a:noFill/>
          <a:ln w="9525">
            <a:noFill/>
            <a:miter lim="800000"/>
            <a:headEnd/>
            <a:tailEnd/>
          </a:ln>
        </p:spPr>
        <p:txBody>
          <a:bodyPr wrap="none" lIns="0" tIns="0" rIns="0" bIns="0">
            <a:spAutoFit/>
          </a:bodyPr>
          <a:lstStyle/>
          <a:p>
            <a:r>
              <a:rPr lang="en-US" sz="1100"/>
              <a:t>0</a:t>
            </a:r>
            <a:endParaRPr lang="en-US"/>
          </a:p>
        </p:txBody>
      </p:sp>
      <p:sp>
        <p:nvSpPr>
          <p:cNvPr id="7228" name="Rectangle 64"/>
          <p:cNvSpPr>
            <a:spLocks noChangeArrowheads="1"/>
          </p:cNvSpPr>
          <p:nvPr/>
        </p:nvSpPr>
        <p:spPr bwMode="auto">
          <a:xfrm>
            <a:off x="6251575" y="3082925"/>
            <a:ext cx="77788" cy="169863"/>
          </a:xfrm>
          <a:prstGeom prst="rect">
            <a:avLst/>
          </a:prstGeom>
          <a:noFill/>
          <a:ln w="9525">
            <a:noFill/>
            <a:miter lim="800000"/>
            <a:headEnd/>
            <a:tailEnd/>
          </a:ln>
        </p:spPr>
        <p:txBody>
          <a:bodyPr wrap="none" lIns="0" tIns="0" rIns="0" bIns="0">
            <a:spAutoFit/>
          </a:bodyPr>
          <a:lstStyle/>
          <a:p>
            <a:r>
              <a:rPr lang="en-US" sz="1100"/>
              <a:t>1</a:t>
            </a:r>
            <a:endParaRPr lang="en-US"/>
          </a:p>
        </p:txBody>
      </p:sp>
      <p:sp>
        <p:nvSpPr>
          <p:cNvPr id="7229" name="Rectangle 65"/>
          <p:cNvSpPr>
            <a:spLocks noChangeArrowheads="1"/>
          </p:cNvSpPr>
          <p:nvPr/>
        </p:nvSpPr>
        <p:spPr bwMode="auto">
          <a:xfrm>
            <a:off x="6707188" y="3082925"/>
            <a:ext cx="77787" cy="169863"/>
          </a:xfrm>
          <a:prstGeom prst="rect">
            <a:avLst/>
          </a:prstGeom>
          <a:noFill/>
          <a:ln w="9525">
            <a:noFill/>
            <a:miter lim="800000"/>
            <a:headEnd/>
            <a:tailEnd/>
          </a:ln>
        </p:spPr>
        <p:txBody>
          <a:bodyPr wrap="none" lIns="0" tIns="0" rIns="0" bIns="0">
            <a:spAutoFit/>
          </a:bodyPr>
          <a:lstStyle/>
          <a:p>
            <a:r>
              <a:rPr lang="en-US" sz="1100"/>
              <a:t>2</a:t>
            </a:r>
            <a:endParaRPr lang="en-US"/>
          </a:p>
        </p:txBody>
      </p:sp>
      <p:sp>
        <p:nvSpPr>
          <p:cNvPr id="7230" name="Rectangle 66"/>
          <p:cNvSpPr>
            <a:spLocks noChangeArrowheads="1"/>
          </p:cNvSpPr>
          <p:nvPr/>
        </p:nvSpPr>
        <p:spPr bwMode="auto">
          <a:xfrm>
            <a:off x="7162800" y="3082925"/>
            <a:ext cx="77788" cy="169863"/>
          </a:xfrm>
          <a:prstGeom prst="rect">
            <a:avLst/>
          </a:prstGeom>
          <a:noFill/>
          <a:ln w="9525">
            <a:noFill/>
            <a:miter lim="800000"/>
            <a:headEnd/>
            <a:tailEnd/>
          </a:ln>
        </p:spPr>
        <p:txBody>
          <a:bodyPr wrap="none" lIns="0" tIns="0" rIns="0" bIns="0">
            <a:spAutoFit/>
          </a:bodyPr>
          <a:lstStyle/>
          <a:p>
            <a:r>
              <a:rPr lang="en-US" sz="1100"/>
              <a:t>3</a:t>
            </a:r>
            <a:endParaRPr lang="en-US"/>
          </a:p>
        </p:txBody>
      </p:sp>
      <p:sp>
        <p:nvSpPr>
          <p:cNvPr id="7231" name="Rectangle 67"/>
          <p:cNvSpPr>
            <a:spLocks noChangeArrowheads="1"/>
          </p:cNvSpPr>
          <p:nvPr/>
        </p:nvSpPr>
        <p:spPr bwMode="auto">
          <a:xfrm>
            <a:off x="7618413" y="3082925"/>
            <a:ext cx="77787" cy="169863"/>
          </a:xfrm>
          <a:prstGeom prst="rect">
            <a:avLst/>
          </a:prstGeom>
          <a:noFill/>
          <a:ln w="9525">
            <a:noFill/>
            <a:miter lim="800000"/>
            <a:headEnd/>
            <a:tailEnd/>
          </a:ln>
        </p:spPr>
        <p:txBody>
          <a:bodyPr wrap="none" lIns="0" tIns="0" rIns="0" bIns="0">
            <a:spAutoFit/>
          </a:bodyPr>
          <a:lstStyle/>
          <a:p>
            <a:r>
              <a:rPr lang="en-US" sz="1100"/>
              <a:t>4</a:t>
            </a:r>
            <a:endParaRPr lang="en-US"/>
          </a:p>
        </p:txBody>
      </p:sp>
      <p:sp>
        <p:nvSpPr>
          <p:cNvPr id="7232" name="Rectangle 69"/>
          <p:cNvSpPr>
            <a:spLocks noChangeArrowheads="1"/>
          </p:cNvSpPr>
          <p:nvPr/>
        </p:nvSpPr>
        <p:spPr bwMode="auto">
          <a:xfrm>
            <a:off x="6122988" y="3270250"/>
            <a:ext cx="1547812" cy="212725"/>
          </a:xfrm>
          <a:prstGeom prst="rect">
            <a:avLst/>
          </a:prstGeom>
          <a:noFill/>
          <a:ln w="9525">
            <a:noFill/>
            <a:miter lim="800000"/>
            <a:headEnd/>
            <a:tailEnd/>
          </a:ln>
        </p:spPr>
        <p:txBody>
          <a:bodyPr wrap="none" lIns="0" tIns="0" rIns="0" bIns="0">
            <a:spAutoFit/>
          </a:bodyPr>
          <a:lstStyle/>
          <a:p>
            <a:r>
              <a:rPr lang="en-US" sz="1400" b="1">
                <a:latin typeface="Calibri" pitchFamily="34" charset="0"/>
              </a:rPr>
              <a:t>Challenge/Baseline #</a:t>
            </a:r>
            <a:endParaRPr lang="en-US"/>
          </a:p>
        </p:txBody>
      </p:sp>
      <p:sp>
        <p:nvSpPr>
          <p:cNvPr id="7233" name="Line 70"/>
          <p:cNvSpPr>
            <a:spLocks noChangeShapeType="1"/>
          </p:cNvSpPr>
          <p:nvPr/>
        </p:nvSpPr>
        <p:spPr bwMode="auto">
          <a:xfrm>
            <a:off x="7904163" y="2243138"/>
            <a:ext cx="203200" cy="0"/>
          </a:xfrm>
          <a:prstGeom prst="line">
            <a:avLst/>
          </a:prstGeom>
          <a:noFill/>
          <a:ln w="19050">
            <a:solidFill>
              <a:srgbClr val="0000FF"/>
            </a:solidFill>
            <a:round/>
            <a:headEnd/>
            <a:tailEnd/>
          </a:ln>
        </p:spPr>
        <p:txBody>
          <a:bodyPr/>
          <a:lstStyle/>
          <a:p>
            <a:endParaRPr lang="en-US"/>
          </a:p>
        </p:txBody>
      </p:sp>
      <p:sp>
        <p:nvSpPr>
          <p:cNvPr id="7234" name="Freeform 71"/>
          <p:cNvSpPr>
            <a:spLocks/>
          </p:cNvSpPr>
          <p:nvPr/>
        </p:nvSpPr>
        <p:spPr bwMode="auto">
          <a:xfrm>
            <a:off x="7970838" y="2205038"/>
            <a:ext cx="68262" cy="74612"/>
          </a:xfrm>
          <a:custGeom>
            <a:avLst/>
            <a:gdLst>
              <a:gd name="T0" fmla="*/ 34282 w 60"/>
              <a:gd name="T1" fmla="*/ 0 h 60"/>
              <a:gd name="T2" fmla="*/ 68564 w 60"/>
              <a:gd name="T3" fmla="*/ 37674 h 60"/>
              <a:gd name="T4" fmla="*/ 34282 w 60"/>
              <a:gd name="T5" fmla="*/ 75347 h 60"/>
              <a:gd name="T6" fmla="*/ 0 w 60"/>
              <a:gd name="T7" fmla="*/ 37674 h 60"/>
              <a:gd name="T8" fmla="*/ 34282 w 60"/>
              <a:gd name="T9" fmla="*/ 0 h 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60">
                <a:moveTo>
                  <a:pt x="30" y="0"/>
                </a:moveTo>
                <a:lnTo>
                  <a:pt x="60" y="30"/>
                </a:lnTo>
                <a:lnTo>
                  <a:pt x="30" y="60"/>
                </a:lnTo>
                <a:lnTo>
                  <a:pt x="0" y="30"/>
                </a:lnTo>
                <a:lnTo>
                  <a:pt x="30" y="0"/>
                </a:lnTo>
                <a:close/>
              </a:path>
            </a:pathLst>
          </a:custGeom>
          <a:solidFill>
            <a:srgbClr val="0000FF"/>
          </a:solidFill>
          <a:ln w="9525">
            <a:solidFill>
              <a:srgbClr val="0000FF"/>
            </a:solidFill>
            <a:prstDash val="solid"/>
            <a:round/>
            <a:headEnd/>
            <a:tailEnd/>
          </a:ln>
        </p:spPr>
        <p:txBody>
          <a:bodyPr/>
          <a:lstStyle/>
          <a:p>
            <a:endParaRPr lang="en-US"/>
          </a:p>
        </p:txBody>
      </p:sp>
      <p:sp>
        <p:nvSpPr>
          <p:cNvPr id="7235" name="Rectangle 72"/>
          <p:cNvSpPr>
            <a:spLocks noChangeArrowheads="1"/>
          </p:cNvSpPr>
          <p:nvPr/>
        </p:nvSpPr>
        <p:spPr bwMode="auto">
          <a:xfrm>
            <a:off x="8134350" y="2174875"/>
            <a:ext cx="863600" cy="168275"/>
          </a:xfrm>
          <a:prstGeom prst="rect">
            <a:avLst/>
          </a:prstGeom>
          <a:noFill/>
          <a:ln w="9525">
            <a:noFill/>
            <a:miter lim="800000"/>
            <a:headEnd/>
            <a:tailEnd/>
          </a:ln>
        </p:spPr>
        <p:txBody>
          <a:bodyPr wrap="none" lIns="0" tIns="0" rIns="0" bIns="0">
            <a:spAutoFit/>
          </a:bodyPr>
          <a:lstStyle/>
          <a:p>
            <a:r>
              <a:rPr lang="en-US" sz="1100"/>
              <a:t>adult baseline</a:t>
            </a:r>
            <a:endParaRPr lang="en-US"/>
          </a:p>
        </p:txBody>
      </p:sp>
      <p:sp>
        <p:nvSpPr>
          <p:cNvPr id="7236" name="Line 73"/>
          <p:cNvSpPr>
            <a:spLocks noChangeShapeType="1"/>
          </p:cNvSpPr>
          <p:nvPr/>
        </p:nvSpPr>
        <p:spPr bwMode="auto">
          <a:xfrm>
            <a:off x="7904163" y="2482850"/>
            <a:ext cx="203200" cy="0"/>
          </a:xfrm>
          <a:prstGeom prst="line">
            <a:avLst/>
          </a:prstGeom>
          <a:noFill/>
          <a:ln w="19050">
            <a:solidFill>
              <a:srgbClr val="FF0000"/>
            </a:solidFill>
            <a:round/>
            <a:headEnd/>
            <a:tailEnd/>
          </a:ln>
        </p:spPr>
        <p:txBody>
          <a:bodyPr/>
          <a:lstStyle/>
          <a:p>
            <a:endParaRPr lang="en-US"/>
          </a:p>
        </p:txBody>
      </p:sp>
      <p:sp>
        <p:nvSpPr>
          <p:cNvPr id="7237" name="Rectangle 74"/>
          <p:cNvSpPr>
            <a:spLocks noChangeArrowheads="1"/>
          </p:cNvSpPr>
          <p:nvPr/>
        </p:nvSpPr>
        <p:spPr bwMode="auto">
          <a:xfrm>
            <a:off x="7970838" y="2444750"/>
            <a:ext cx="61912" cy="68263"/>
          </a:xfrm>
          <a:prstGeom prst="rect">
            <a:avLst/>
          </a:prstGeom>
          <a:solidFill>
            <a:srgbClr val="FF0000"/>
          </a:solidFill>
          <a:ln w="9525">
            <a:solidFill>
              <a:srgbClr val="FF0000"/>
            </a:solidFill>
            <a:miter lim="800000"/>
            <a:headEnd/>
            <a:tailEnd/>
          </a:ln>
        </p:spPr>
        <p:txBody>
          <a:bodyPr/>
          <a:lstStyle/>
          <a:p>
            <a:endParaRPr lang="en-US"/>
          </a:p>
        </p:txBody>
      </p:sp>
      <p:sp>
        <p:nvSpPr>
          <p:cNvPr id="7238" name="Rectangle 75"/>
          <p:cNvSpPr>
            <a:spLocks noChangeArrowheads="1"/>
          </p:cNvSpPr>
          <p:nvPr/>
        </p:nvSpPr>
        <p:spPr bwMode="auto">
          <a:xfrm>
            <a:off x="8134350" y="2414588"/>
            <a:ext cx="941388" cy="168275"/>
          </a:xfrm>
          <a:prstGeom prst="rect">
            <a:avLst/>
          </a:prstGeom>
          <a:noFill/>
          <a:ln w="9525">
            <a:noFill/>
            <a:miter lim="800000"/>
            <a:headEnd/>
            <a:tailEnd/>
          </a:ln>
        </p:spPr>
        <p:txBody>
          <a:bodyPr wrap="none" lIns="0" tIns="0" rIns="0" bIns="0">
            <a:spAutoFit/>
          </a:bodyPr>
          <a:lstStyle/>
          <a:p>
            <a:r>
              <a:rPr lang="en-US" sz="1100"/>
              <a:t>adult challenge</a:t>
            </a:r>
            <a:endParaRPr lang="en-US"/>
          </a:p>
        </p:txBody>
      </p:sp>
      <p:sp>
        <p:nvSpPr>
          <p:cNvPr id="7239" name="Text Box 84"/>
          <p:cNvSpPr txBox="1">
            <a:spLocks noChangeArrowheads="1"/>
          </p:cNvSpPr>
          <p:nvPr/>
        </p:nvSpPr>
        <p:spPr bwMode="auto">
          <a:xfrm rot="-5400000">
            <a:off x="4352925" y="2092325"/>
            <a:ext cx="2114550" cy="304800"/>
          </a:xfrm>
          <a:prstGeom prst="rect">
            <a:avLst/>
          </a:prstGeom>
          <a:noFill/>
          <a:ln w="9525">
            <a:noFill/>
            <a:miter lim="800000"/>
            <a:headEnd/>
            <a:tailEnd/>
          </a:ln>
          <a:effectLst/>
        </p:spPr>
        <p:txBody>
          <a:bodyPr wrap="none">
            <a:spAutoFit/>
          </a:bodyPr>
          <a:lstStyle/>
          <a:p>
            <a:r>
              <a:rPr lang="en-US" sz="1400"/>
              <a:t>Performance (% correct)</a:t>
            </a:r>
          </a:p>
        </p:txBody>
      </p:sp>
      <p:sp>
        <p:nvSpPr>
          <p:cNvPr id="7176" name="TextBox 7179"/>
          <p:cNvSpPr txBox="1">
            <a:spLocks noChangeArrowheads="1"/>
          </p:cNvSpPr>
          <p:nvPr/>
        </p:nvSpPr>
        <p:spPr bwMode="auto">
          <a:xfrm>
            <a:off x="98425" y="2143125"/>
            <a:ext cx="2246313" cy="369888"/>
          </a:xfrm>
          <a:prstGeom prst="rect">
            <a:avLst/>
          </a:prstGeom>
          <a:noFill/>
          <a:ln w="9525">
            <a:noFill/>
            <a:miter lim="800000"/>
            <a:headEnd/>
            <a:tailEnd/>
          </a:ln>
        </p:spPr>
        <p:txBody>
          <a:bodyPr>
            <a:spAutoFit/>
          </a:bodyPr>
          <a:lstStyle/>
          <a:p>
            <a:r>
              <a:rPr lang="en-US" b="1" dirty="0" smtClean="0">
                <a:solidFill>
                  <a:schemeClr val="bg1"/>
                </a:solidFill>
              </a:rPr>
              <a:t>Figure 3a (below)</a:t>
            </a:r>
            <a:endParaRPr lang="en-US" b="1" dirty="0">
              <a:solidFill>
                <a:schemeClr val="bg1"/>
              </a:solidFill>
            </a:endParaRPr>
          </a:p>
        </p:txBody>
      </p:sp>
      <p:sp>
        <p:nvSpPr>
          <p:cNvPr id="7177" name="TextBox 183"/>
          <p:cNvSpPr txBox="1">
            <a:spLocks noChangeArrowheads="1"/>
          </p:cNvSpPr>
          <p:nvPr/>
        </p:nvSpPr>
        <p:spPr bwMode="auto">
          <a:xfrm>
            <a:off x="3775075" y="1403350"/>
            <a:ext cx="1290638" cy="646113"/>
          </a:xfrm>
          <a:prstGeom prst="rect">
            <a:avLst/>
          </a:prstGeom>
          <a:noFill/>
          <a:ln w="9525">
            <a:noFill/>
            <a:miter lim="800000"/>
            <a:headEnd/>
            <a:tailEnd/>
          </a:ln>
        </p:spPr>
        <p:txBody>
          <a:bodyPr>
            <a:spAutoFit/>
          </a:bodyPr>
          <a:lstStyle/>
          <a:p>
            <a:pPr algn="ctr"/>
            <a:r>
              <a:rPr lang="en-US" b="1" dirty="0" smtClean="0">
                <a:solidFill>
                  <a:schemeClr val="bg1"/>
                </a:solidFill>
              </a:rPr>
              <a:t>Figure 3b (right)</a:t>
            </a:r>
            <a:endParaRPr lang="en-US" b="1" dirty="0">
              <a:solidFill>
                <a:schemeClr val="bg1"/>
              </a:solidFill>
            </a:endParaRPr>
          </a:p>
        </p:txBody>
      </p:sp>
      <p:sp>
        <p:nvSpPr>
          <p:cNvPr id="148" name="Rectangle 54"/>
          <p:cNvSpPr>
            <a:spLocks noChangeArrowheads="1"/>
          </p:cNvSpPr>
          <p:nvPr/>
        </p:nvSpPr>
        <p:spPr bwMode="auto">
          <a:xfrm>
            <a:off x="3567900" y="663562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Rectangle 7178"/>
          <p:cNvSpPr/>
          <p:nvPr/>
        </p:nvSpPr>
        <p:spPr>
          <a:xfrm>
            <a:off x="5029200" y="1166813"/>
            <a:ext cx="3962400" cy="2552700"/>
          </a:xfrm>
          <a:prstGeom prst="rect">
            <a:avLst/>
          </a:prstGeom>
          <a:solidFill>
            <a:schemeClr val="bg1"/>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195" name="Rectangle 2"/>
          <p:cNvSpPr>
            <a:spLocks noGrp="1" noChangeArrowheads="1"/>
          </p:cNvSpPr>
          <p:nvPr>
            <p:ph type="title"/>
          </p:nvPr>
        </p:nvSpPr>
        <p:spPr>
          <a:xfrm>
            <a:off x="0" y="76200"/>
            <a:ext cx="9144000" cy="1143000"/>
          </a:xfrm>
        </p:spPr>
        <p:txBody>
          <a:bodyPr>
            <a:noAutofit/>
          </a:bodyPr>
          <a:lstStyle/>
          <a:p>
            <a:pPr eaLnBrk="1" hangingPunct="1"/>
            <a:r>
              <a:rPr lang="en-US" sz="2400" i="1" dirty="0" smtClean="0">
                <a:solidFill>
                  <a:srgbClr val="FF99FF"/>
                </a:solidFill>
                <a:latin typeface="Times New Roman" pitchFamily="18" charset="0"/>
              </a:rPr>
              <a:t>Aged Nonhuman Primates Do Not Show Improved Performance Across Repeated Memory Load Challenges</a:t>
            </a:r>
            <a:br>
              <a:rPr lang="en-US" sz="2400" i="1" dirty="0" smtClean="0">
                <a:solidFill>
                  <a:srgbClr val="FF99FF"/>
                </a:solidFill>
                <a:latin typeface="Times New Roman" pitchFamily="18" charset="0"/>
              </a:rPr>
            </a:br>
            <a:endParaRPr lang="en-US" sz="2400" i="1" dirty="0" smtClean="0">
              <a:solidFill>
                <a:srgbClr val="FF99FF"/>
              </a:solidFill>
              <a:latin typeface="Times New Roman" pitchFamily="18" charset="0"/>
            </a:endParaRPr>
          </a:p>
        </p:txBody>
      </p:sp>
      <p:cxnSp>
        <p:nvCxnSpPr>
          <p:cNvPr id="9" name="Straight Connector 8"/>
          <p:cNvCxnSpPr/>
          <p:nvPr/>
        </p:nvCxnSpPr>
        <p:spPr>
          <a:xfrm>
            <a:off x="152400" y="9779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8197" name="Rectangle 184"/>
          <p:cNvSpPr>
            <a:spLocks noChangeArrowheads="1"/>
          </p:cNvSpPr>
          <p:nvPr/>
        </p:nvSpPr>
        <p:spPr bwMode="auto">
          <a:xfrm>
            <a:off x="330200" y="2235200"/>
            <a:ext cx="3729038" cy="274638"/>
          </a:xfrm>
          <a:prstGeom prst="rect">
            <a:avLst/>
          </a:prstGeom>
          <a:noFill/>
          <a:ln w="9525">
            <a:noFill/>
            <a:miter lim="800000"/>
            <a:headEnd/>
            <a:tailEnd/>
          </a:ln>
          <a:effectLst/>
        </p:spPr>
        <p:txBody>
          <a:bodyPr>
            <a:spAutoFit/>
          </a:bodyPr>
          <a:lstStyle/>
          <a:p>
            <a:pPr>
              <a:spcBef>
                <a:spcPct val="50000"/>
              </a:spcBef>
            </a:pPr>
            <a:r>
              <a:rPr lang="en-US" sz="1200">
                <a:solidFill>
                  <a:srgbClr val="FFFFFF"/>
                </a:solidFill>
              </a:rPr>
              <a:t>ANOVA: challenge 4 F[1,16] = 145.725; p &lt; 0.001</a:t>
            </a:r>
          </a:p>
        </p:txBody>
      </p:sp>
      <p:sp>
        <p:nvSpPr>
          <p:cNvPr id="8198" name="TextBox 7179"/>
          <p:cNvSpPr txBox="1">
            <a:spLocks noChangeArrowheads="1"/>
          </p:cNvSpPr>
          <p:nvPr/>
        </p:nvSpPr>
        <p:spPr bwMode="auto">
          <a:xfrm>
            <a:off x="98425" y="1863725"/>
            <a:ext cx="2246313" cy="366713"/>
          </a:xfrm>
          <a:prstGeom prst="rect">
            <a:avLst/>
          </a:prstGeom>
          <a:noFill/>
          <a:ln w="9525">
            <a:noFill/>
            <a:miter lim="800000"/>
            <a:headEnd/>
            <a:tailEnd/>
          </a:ln>
        </p:spPr>
        <p:txBody>
          <a:bodyPr>
            <a:spAutoFit/>
          </a:bodyPr>
          <a:lstStyle/>
          <a:p>
            <a:r>
              <a:rPr lang="en-US" b="1">
                <a:solidFill>
                  <a:srgbClr val="FFFFFF"/>
                </a:solidFill>
              </a:rPr>
              <a:t>Figure 4a (below)</a:t>
            </a:r>
          </a:p>
        </p:txBody>
      </p:sp>
      <p:sp>
        <p:nvSpPr>
          <p:cNvPr id="8199" name="TextBox 183"/>
          <p:cNvSpPr txBox="1">
            <a:spLocks noChangeArrowheads="1"/>
          </p:cNvSpPr>
          <p:nvPr/>
        </p:nvSpPr>
        <p:spPr bwMode="auto">
          <a:xfrm>
            <a:off x="3775075" y="1403350"/>
            <a:ext cx="1290638" cy="646113"/>
          </a:xfrm>
          <a:prstGeom prst="rect">
            <a:avLst/>
          </a:prstGeom>
          <a:noFill/>
          <a:ln w="9525">
            <a:noFill/>
            <a:miter lim="800000"/>
            <a:headEnd/>
            <a:tailEnd/>
          </a:ln>
        </p:spPr>
        <p:txBody>
          <a:bodyPr>
            <a:spAutoFit/>
          </a:bodyPr>
          <a:lstStyle/>
          <a:p>
            <a:pPr algn="ctr"/>
            <a:r>
              <a:rPr lang="en-US" b="1">
                <a:solidFill>
                  <a:srgbClr val="FFFFFF"/>
                </a:solidFill>
              </a:rPr>
              <a:t>Figure 4b (right)</a:t>
            </a:r>
          </a:p>
        </p:txBody>
      </p:sp>
      <p:sp>
        <p:nvSpPr>
          <p:cNvPr id="8202" name="Rectangle 203"/>
          <p:cNvSpPr>
            <a:spLocks noChangeArrowheads="1"/>
          </p:cNvSpPr>
          <p:nvPr/>
        </p:nvSpPr>
        <p:spPr bwMode="auto">
          <a:xfrm rot="-5400000">
            <a:off x="-561181" y="4244181"/>
            <a:ext cx="1600200" cy="274638"/>
          </a:xfrm>
          <a:prstGeom prst="rect">
            <a:avLst/>
          </a:prstGeom>
          <a:noFill/>
          <a:ln w="9525">
            <a:noFill/>
            <a:miter lim="800000"/>
            <a:headEnd/>
            <a:tailEnd/>
          </a:ln>
        </p:spPr>
        <p:txBody>
          <a:bodyPr wrap="none" lIns="0" tIns="0" rIns="0" bIns="0">
            <a:spAutoFit/>
          </a:bodyPr>
          <a:lstStyle/>
          <a:p>
            <a:r>
              <a:rPr lang="en-US">
                <a:solidFill>
                  <a:schemeClr val="bg1"/>
                </a:solidFill>
              </a:rPr>
              <a:t>Percent Correct</a:t>
            </a:r>
          </a:p>
        </p:txBody>
      </p:sp>
      <p:sp>
        <p:nvSpPr>
          <p:cNvPr id="8203" name="Rectangle 205"/>
          <p:cNvSpPr>
            <a:spLocks noChangeArrowheads="1"/>
          </p:cNvSpPr>
          <p:nvPr/>
        </p:nvSpPr>
        <p:spPr bwMode="auto">
          <a:xfrm>
            <a:off x="954088" y="6353175"/>
            <a:ext cx="4864100" cy="274638"/>
          </a:xfrm>
          <a:prstGeom prst="rect">
            <a:avLst/>
          </a:prstGeom>
          <a:noFill/>
          <a:ln w="9525">
            <a:noFill/>
            <a:miter lim="800000"/>
            <a:headEnd/>
            <a:tailEnd/>
          </a:ln>
        </p:spPr>
        <p:txBody>
          <a:bodyPr wrap="none" lIns="0" tIns="0" rIns="0" bIns="0">
            <a:spAutoFit/>
          </a:bodyPr>
          <a:lstStyle/>
          <a:p>
            <a:r>
              <a:rPr lang="en-US">
                <a:solidFill>
                  <a:schemeClr val="bg1"/>
                </a:solidFill>
              </a:rPr>
              <a:t>Testing Condition (B = Baseline, C = Challenge)</a:t>
            </a:r>
          </a:p>
        </p:txBody>
      </p:sp>
      <p:sp>
        <p:nvSpPr>
          <p:cNvPr id="8204" name="Text Box 206"/>
          <p:cNvSpPr txBox="1">
            <a:spLocks noChangeArrowheads="1"/>
          </p:cNvSpPr>
          <p:nvPr/>
        </p:nvSpPr>
        <p:spPr bwMode="auto">
          <a:xfrm>
            <a:off x="2865438" y="3719513"/>
            <a:ext cx="411162"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8205" name="Text Box 207"/>
          <p:cNvSpPr txBox="1">
            <a:spLocks noChangeArrowheads="1"/>
          </p:cNvSpPr>
          <p:nvPr/>
        </p:nvSpPr>
        <p:spPr bwMode="auto">
          <a:xfrm>
            <a:off x="1817688" y="3506788"/>
            <a:ext cx="411162"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8206" name="Text Box 208"/>
          <p:cNvSpPr txBox="1">
            <a:spLocks noChangeArrowheads="1"/>
          </p:cNvSpPr>
          <p:nvPr/>
        </p:nvSpPr>
        <p:spPr bwMode="auto">
          <a:xfrm>
            <a:off x="3941763" y="3741738"/>
            <a:ext cx="411162" cy="519112"/>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8207" name="Text Box 209"/>
          <p:cNvSpPr txBox="1">
            <a:spLocks noChangeArrowheads="1"/>
          </p:cNvSpPr>
          <p:nvPr/>
        </p:nvSpPr>
        <p:spPr bwMode="auto">
          <a:xfrm>
            <a:off x="5000625" y="3937000"/>
            <a:ext cx="409575"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8208" name="Rectangle 216"/>
          <p:cNvSpPr>
            <a:spLocks noChangeArrowheads="1"/>
          </p:cNvSpPr>
          <p:nvPr/>
        </p:nvSpPr>
        <p:spPr bwMode="auto">
          <a:xfrm>
            <a:off x="1300163" y="3276600"/>
            <a:ext cx="357187" cy="2744788"/>
          </a:xfrm>
          <a:prstGeom prst="rect">
            <a:avLst/>
          </a:prstGeom>
          <a:solidFill>
            <a:srgbClr val="969696"/>
          </a:solidFill>
          <a:ln w="28575">
            <a:solidFill>
              <a:schemeClr val="bg1"/>
            </a:solidFill>
            <a:miter lim="800000"/>
            <a:headEnd/>
            <a:tailEnd/>
          </a:ln>
        </p:spPr>
        <p:txBody>
          <a:bodyPr/>
          <a:lstStyle/>
          <a:p>
            <a:endParaRPr lang="en-US"/>
          </a:p>
        </p:txBody>
      </p:sp>
      <p:sp>
        <p:nvSpPr>
          <p:cNvPr id="8209" name="Rectangle 217"/>
          <p:cNvSpPr>
            <a:spLocks noChangeArrowheads="1"/>
          </p:cNvSpPr>
          <p:nvPr/>
        </p:nvSpPr>
        <p:spPr bwMode="auto">
          <a:xfrm>
            <a:off x="1830388" y="4075113"/>
            <a:ext cx="355600" cy="1946275"/>
          </a:xfrm>
          <a:prstGeom prst="rect">
            <a:avLst/>
          </a:prstGeom>
          <a:solidFill>
            <a:srgbClr val="CCCCFF"/>
          </a:solidFill>
          <a:ln w="28575">
            <a:solidFill>
              <a:schemeClr val="bg1"/>
            </a:solidFill>
            <a:miter lim="800000"/>
            <a:headEnd/>
            <a:tailEnd/>
          </a:ln>
        </p:spPr>
        <p:txBody>
          <a:bodyPr/>
          <a:lstStyle/>
          <a:p>
            <a:endParaRPr lang="en-US"/>
          </a:p>
        </p:txBody>
      </p:sp>
      <p:sp>
        <p:nvSpPr>
          <p:cNvPr id="8210" name="Rectangle 218"/>
          <p:cNvSpPr>
            <a:spLocks noChangeArrowheads="1"/>
          </p:cNvSpPr>
          <p:nvPr/>
        </p:nvSpPr>
        <p:spPr bwMode="auto">
          <a:xfrm>
            <a:off x="1830388" y="4075113"/>
            <a:ext cx="355600" cy="1946275"/>
          </a:xfrm>
          <a:prstGeom prst="rect">
            <a:avLst/>
          </a:prstGeom>
          <a:noFill/>
          <a:ln w="28575">
            <a:solidFill>
              <a:schemeClr val="bg1"/>
            </a:solidFill>
            <a:miter lim="800000"/>
            <a:headEnd/>
            <a:tailEnd/>
          </a:ln>
        </p:spPr>
        <p:txBody>
          <a:bodyPr/>
          <a:lstStyle/>
          <a:p>
            <a:endParaRPr lang="en-US"/>
          </a:p>
        </p:txBody>
      </p:sp>
      <p:sp>
        <p:nvSpPr>
          <p:cNvPr id="8211" name="Rectangle 219"/>
          <p:cNvSpPr>
            <a:spLocks noChangeArrowheads="1"/>
          </p:cNvSpPr>
          <p:nvPr/>
        </p:nvSpPr>
        <p:spPr bwMode="auto">
          <a:xfrm>
            <a:off x="2357438" y="3263900"/>
            <a:ext cx="358775" cy="2757488"/>
          </a:xfrm>
          <a:prstGeom prst="rect">
            <a:avLst/>
          </a:prstGeom>
          <a:solidFill>
            <a:srgbClr val="969696"/>
          </a:solidFill>
          <a:ln w="28575">
            <a:solidFill>
              <a:schemeClr val="bg1"/>
            </a:solidFill>
            <a:miter lim="800000"/>
            <a:headEnd/>
            <a:tailEnd/>
          </a:ln>
        </p:spPr>
        <p:txBody>
          <a:bodyPr/>
          <a:lstStyle/>
          <a:p>
            <a:endParaRPr lang="en-US"/>
          </a:p>
        </p:txBody>
      </p:sp>
      <p:sp>
        <p:nvSpPr>
          <p:cNvPr id="8212" name="Rectangle 220"/>
          <p:cNvSpPr>
            <a:spLocks noChangeArrowheads="1"/>
          </p:cNvSpPr>
          <p:nvPr/>
        </p:nvSpPr>
        <p:spPr bwMode="auto">
          <a:xfrm>
            <a:off x="2887663" y="4329113"/>
            <a:ext cx="355600" cy="1692275"/>
          </a:xfrm>
          <a:prstGeom prst="rect">
            <a:avLst/>
          </a:prstGeom>
          <a:solidFill>
            <a:srgbClr val="CC99FF"/>
          </a:solidFill>
          <a:ln w="28575">
            <a:solidFill>
              <a:schemeClr val="bg1"/>
            </a:solidFill>
            <a:miter lim="800000"/>
            <a:headEnd/>
            <a:tailEnd/>
          </a:ln>
        </p:spPr>
        <p:txBody>
          <a:bodyPr/>
          <a:lstStyle/>
          <a:p>
            <a:endParaRPr lang="en-US"/>
          </a:p>
        </p:txBody>
      </p:sp>
      <p:sp>
        <p:nvSpPr>
          <p:cNvPr id="8213" name="Rectangle 221"/>
          <p:cNvSpPr>
            <a:spLocks noChangeArrowheads="1"/>
          </p:cNvSpPr>
          <p:nvPr/>
        </p:nvSpPr>
        <p:spPr bwMode="auto">
          <a:xfrm>
            <a:off x="2887663" y="4329113"/>
            <a:ext cx="355600" cy="1692275"/>
          </a:xfrm>
          <a:prstGeom prst="rect">
            <a:avLst/>
          </a:prstGeom>
          <a:noFill/>
          <a:ln w="28575">
            <a:solidFill>
              <a:schemeClr val="bg1"/>
            </a:solidFill>
            <a:miter lim="800000"/>
            <a:headEnd/>
            <a:tailEnd/>
          </a:ln>
        </p:spPr>
        <p:txBody>
          <a:bodyPr/>
          <a:lstStyle/>
          <a:p>
            <a:endParaRPr lang="en-US"/>
          </a:p>
        </p:txBody>
      </p:sp>
      <p:sp>
        <p:nvSpPr>
          <p:cNvPr id="8214" name="Rectangle 222"/>
          <p:cNvSpPr>
            <a:spLocks noChangeArrowheads="1"/>
          </p:cNvSpPr>
          <p:nvPr/>
        </p:nvSpPr>
        <p:spPr bwMode="auto">
          <a:xfrm>
            <a:off x="3429000" y="3222625"/>
            <a:ext cx="358775" cy="2798763"/>
          </a:xfrm>
          <a:prstGeom prst="rect">
            <a:avLst/>
          </a:prstGeom>
          <a:solidFill>
            <a:srgbClr val="969696"/>
          </a:solidFill>
          <a:ln w="28575">
            <a:solidFill>
              <a:schemeClr val="bg1"/>
            </a:solidFill>
            <a:miter lim="800000"/>
            <a:headEnd/>
            <a:tailEnd/>
          </a:ln>
        </p:spPr>
        <p:txBody>
          <a:bodyPr/>
          <a:lstStyle/>
          <a:p>
            <a:endParaRPr lang="en-US"/>
          </a:p>
        </p:txBody>
      </p:sp>
      <p:sp>
        <p:nvSpPr>
          <p:cNvPr id="8215" name="Rectangle 223"/>
          <p:cNvSpPr>
            <a:spLocks noChangeArrowheads="1"/>
          </p:cNvSpPr>
          <p:nvPr/>
        </p:nvSpPr>
        <p:spPr bwMode="auto">
          <a:xfrm>
            <a:off x="3959225" y="4329113"/>
            <a:ext cx="357188" cy="1692275"/>
          </a:xfrm>
          <a:prstGeom prst="rect">
            <a:avLst/>
          </a:prstGeom>
          <a:solidFill>
            <a:srgbClr val="9966FF"/>
          </a:solidFill>
          <a:ln w="28575">
            <a:solidFill>
              <a:schemeClr val="bg1"/>
            </a:solidFill>
            <a:miter lim="800000"/>
            <a:headEnd/>
            <a:tailEnd/>
          </a:ln>
        </p:spPr>
        <p:txBody>
          <a:bodyPr/>
          <a:lstStyle/>
          <a:p>
            <a:endParaRPr lang="en-US"/>
          </a:p>
        </p:txBody>
      </p:sp>
      <p:sp>
        <p:nvSpPr>
          <p:cNvPr id="8216" name="Rectangle 224"/>
          <p:cNvSpPr>
            <a:spLocks noChangeArrowheads="1"/>
          </p:cNvSpPr>
          <p:nvPr/>
        </p:nvSpPr>
        <p:spPr bwMode="auto">
          <a:xfrm>
            <a:off x="3959225" y="4329113"/>
            <a:ext cx="357188" cy="1692275"/>
          </a:xfrm>
          <a:prstGeom prst="rect">
            <a:avLst/>
          </a:prstGeom>
          <a:noFill/>
          <a:ln w="28575">
            <a:solidFill>
              <a:schemeClr val="bg1"/>
            </a:solidFill>
            <a:miter lim="800000"/>
            <a:headEnd/>
            <a:tailEnd/>
          </a:ln>
        </p:spPr>
        <p:txBody>
          <a:bodyPr/>
          <a:lstStyle/>
          <a:p>
            <a:endParaRPr lang="en-US"/>
          </a:p>
        </p:txBody>
      </p:sp>
      <p:sp>
        <p:nvSpPr>
          <p:cNvPr id="8217" name="Rectangle 225"/>
          <p:cNvSpPr>
            <a:spLocks noChangeArrowheads="1"/>
          </p:cNvSpPr>
          <p:nvPr/>
        </p:nvSpPr>
        <p:spPr bwMode="auto">
          <a:xfrm>
            <a:off x="4487863" y="3263900"/>
            <a:ext cx="357187" cy="2757488"/>
          </a:xfrm>
          <a:prstGeom prst="rect">
            <a:avLst/>
          </a:prstGeom>
          <a:solidFill>
            <a:srgbClr val="969696"/>
          </a:solidFill>
          <a:ln w="28575">
            <a:solidFill>
              <a:schemeClr val="bg1"/>
            </a:solidFill>
            <a:miter lim="800000"/>
            <a:headEnd/>
            <a:tailEnd/>
          </a:ln>
        </p:spPr>
        <p:txBody>
          <a:bodyPr/>
          <a:lstStyle/>
          <a:p>
            <a:endParaRPr lang="en-US"/>
          </a:p>
        </p:txBody>
      </p:sp>
      <p:sp>
        <p:nvSpPr>
          <p:cNvPr id="8218" name="Rectangle 226"/>
          <p:cNvSpPr>
            <a:spLocks noChangeArrowheads="1"/>
          </p:cNvSpPr>
          <p:nvPr/>
        </p:nvSpPr>
        <p:spPr bwMode="auto">
          <a:xfrm>
            <a:off x="5018088" y="4475163"/>
            <a:ext cx="357187" cy="1546225"/>
          </a:xfrm>
          <a:prstGeom prst="rect">
            <a:avLst/>
          </a:prstGeom>
          <a:solidFill>
            <a:srgbClr val="6600CC"/>
          </a:solidFill>
          <a:ln w="28575">
            <a:solidFill>
              <a:schemeClr val="bg1"/>
            </a:solidFill>
            <a:miter lim="800000"/>
            <a:headEnd/>
            <a:tailEnd/>
          </a:ln>
        </p:spPr>
        <p:txBody>
          <a:bodyPr/>
          <a:lstStyle/>
          <a:p>
            <a:endParaRPr lang="en-US"/>
          </a:p>
        </p:txBody>
      </p:sp>
      <p:sp>
        <p:nvSpPr>
          <p:cNvPr id="8219" name="Rectangle 227"/>
          <p:cNvSpPr>
            <a:spLocks noChangeArrowheads="1"/>
          </p:cNvSpPr>
          <p:nvPr/>
        </p:nvSpPr>
        <p:spPr bwMode="auto">
          <a:xfrm>
            <a:off x="5018088" y="4475163"/>
            <a:ext cx="357187" cy="1546225"/>
          </a:xfrm>
          <a:prstGeom prst="rect">
            <a:avLst/>
          </a:prstGeom>
          <a:noFill/>
          <a:ln w="28575">
            <a:solidFill>
              <a:schemeClr val="bg1"/>
            </a:solidFill>
            <a:miter lim="800000"/>
            <a:headEnd/>
            <a:tailEnd/>
          </a:ln>
        </p:spPr>
        <p:txBody>
          <a:bodyPr/>
          <a:lstStyle/>
          <a:p>
            <a:endParaRPr lang="en-US"/>
          </a:p>
        </p:txBody>
      </p:sp>
      <p:sp>
        <p:nvSpPr>
          <p:cNvPr id="8220" name="Line 228"/>
          <p:cNvSpPr>
            <a:spLocks noChangeShapeType="1"/>
          </p:cNvSpPr>
          <p:nvPr/>
        </p:nvSpPr>
        <p:spPr bwMode="auto">
          <a:xfrm flipV="1">
            <a:off x="1471613" y="3249613"/>
            <a:ext cx="0" cy="26987"/>
          </a:xfrm>
          <a:prstGeom prst="line">
            <a:avLst/>
          </a:prstGeom>
          <a:noFill/>
          <a:ln w="28575">
            <a:solidFill>
              <a:schemeClr val="bg1"/>
            </a:solidFill>
            <a:round/>
            <a:headEnd/>
            <a:tailEnd/>
          </a:ln>
        </p:spPr>
        <p:txBody>
          <a:bodyPr/>
          <a:lstStyle/>
          <a:p>
            <a:endParaRPr lang="en-US"/>
          </a:p>
        </p:txBody>
      </p:sp>
      <p:sp>
        <p:nvSpPr>
          <p:cNvPr id="8221" name="Line 229"/>
          <p:cNvSpPr>
            <a:spLocks noChangeShapeType="1"/>
          </p:cNvSpPr>
          <p:nvPr/>
        </p:nvSpPr>
        <p:spPr bwMode="auto">
          <a:xfrm>
            <a:off x="1428750" y="3249613"/>
            <a:ext cx="100013" cy="0"/>
          </a:xfrm>
          <a:prstGeom prst="line">
            <a:avLst/>
          </a:prstGeom>
          <a:noFill/>
          <a:ln w="28575">
            <a:solidFill>
              <a:schemeClr val="bg1"/>
            </a:solidFill>
            <a:round/>
            <a:headEnd/>
            <a:tailEnd/>
          </a:ln>
        </p:spPr>
        <p:txBody>
          <a:bodyPr/>
          <a:lstStyle/>
          <a:p>
            <a:endParaRPr lang="en-US"/>
          </a:p>
        </p:txBody>
      </p:sp>
      <p:sp>
        <p:nvSpPr>
          <p:cNvPr id="8222" name="Line 230"/>
          <p:cNvSpPr>
            <a:spLocks noChangeShapeType="1"/>
          </p:cNvSpPr>
          <p:nvPr/>
        </p:nvSpPr>
        <p:spPr bwMode="auto">
          <a:xfrm>
            <a:off x="1471613" y="3276600"/>
            <a:ext cx="0" cy="26988"/>
          </a:xfrm>
          <a:prstGeom prst="line">
            <a:avLst/>
          </a:prstGeom>
          <a:noFill/>
          <a:ln w="28575">
            <a:solidFill>
              <a:schemeClr val="bg1"/>
            </a:solidFill>
            <a:round/>
            <a:headEnd/>
            <a:tailEnd/>
          </a:ln>
        </p:spPr>
        <p:txBody>
          <a:bodyPr/>
          <a:lstStyle/>
          <a:p>
            <a:endParaRPr lang="en-US"/>
          </a:p>
        </p:txBody>
      </p:sp>
      <p:sp>
        <p:nvSpPr>
          <p:cNvPr id="8223" name="Line 231"/>
          <p:cNvSpPr>
            <a:spLocks noChangeShapeType="1"/>
          </p:cNvSpPr>
          <p:nvPr/>
        </p:nvSpPr>
        <p:spPr bwMode="auto">
          <a:xfrm>
            <a:off x="1428750" y="3303588"/>
            <a:ext cx="100013" cy="0"/>
          </a:xfrm>
          <a:prstGeom prst="line">
            <a:avLst/>
          </a:prstGeom>
          <a:noFill/>
          <a:ln w="28575">
            <a:solidFill>
              <a:schemeClr val="bg1"/>
            </a:solidFill>
            <a:round/>
            <a:headEnd/>
            <a:tailEnd/>
          </a:ln>
        </p:spPr>
        <p:txBody>
          <a:bodyPr/>
          <a:lstStyle/>
          <a:p>
            <a:endParaRPr lang="en-US"/>
          </a:p>
        </p:txBody>
      </p:sp>
      <p:sp>
        <p:nvSpPr>
          <p:cNvPr id="8224" name="Line 232"/>
          <p:cNvSpPr>
            <a:spLocks noChangeShapeType="1"/>
          </p:cNvSpPr>
          <p:nvPr/>
        </p:nvSpPr>
        <p:spPr bwMode="auto">
          <a:xfrm flipV="1">
            <a:off x="2000250" y="3956050"/>
            <a:ext cx="0" cy="119063"/>
          </a:xfrm>
          <a:prstGeom prst="line">
            <a:avLst/>
          </a:prstGeom>
          <a:noFill/>
          <a:ln w="28575">
            <a:solidFill>
              <a:schemeClr val="bg1"/>
            </a:solidFill>
            <a:round/>
            <a:headEnd/>
            <a:tailEnd/>
          </a:ln>
        </p:spPr>
        <p:txBody>
          <a:bodyPr/>
          <a:lstStyle/>
          <a:p>
            <a:endParaRPr lang="en-US"/>
          </a:p>
        </p:txBody>
      </p:sp>
      <p:sp>
        <p:nvSpPr>
          <p:cNvPr id="8225" name="Line 233"/>
          <p:cNvSpPr>
            <a:spLocks noChangeShapeType="1"/>
          </p:cNvSpPr>
          <p:nvPr/>
        </p:nvSpPr>
        <p:spPr bwMode="auto">
          <a:xfrm>
            <a:off x="1957388" y="3956050"/>
            <a:ext cx="100012" cy="0"/>
          </a:xfrm>
          <a:prstGeom prst="line">
            <a:avLst/>
          </a:prstGeom>
          <a:noFill/>
          <a:ln w="28575">
            <a:solidFill>
              <a:schemeClr val="bg1"/>
            </a:solidFill>
            <a:round/>
            <a:headEnd/>
            <a:tailEnd/>
          </a:ln>
        </p:spPr>
        <p:txBody>
          <a:bodyPr/>
          <a:lstStyle/>
          <a:p>
            <a:endParaRPr lang="en-US"/>
          </a:p>
        </p:txBody>
      </p:sp>
      <p:sp>
        <p:nvSpPr>
          <p:cNvPr id="8226" name="Line 234"/>
          <p:cNvSpPr>
            <a:spLocks noChangeShapeType="1"/>
          </p:cNvSpPr>
          <p:nvPr/>
        </p:nvSpPr>
        <p:spPr bwMode="auto">
          <a:xfrm>
            <a:off x="2000250" y="4075113"/>
            <a:ext cx="0" cy="133350"/>
          </a:xfrm>
          <a:prstGeom prst="line">
            <a:avLst/>
          </a:prstGeom>
          <a:noFill/>
          <a:ln w="28575">
            <a:solidFill>
              <a:schemeClr val="bg1"/>
            </a:solidFill>
            <a:round/>
            <a:headEnd/>
            <a:tailEnd/>
          </a:ln>
        </p:spPr>
        <p:txBody>
          <a:bodyPr/>
          <a:lstStyle/>
          <a:p>
            <a:endParaRPr lang="en-US"/>
          </a:p>
        </p:txBody>
      </p:sp>
      <p:sp>
        <p:nvSpPr>
          <p:cNvPr id="8227" name="Line 235"/>
          <p:cNvSpPr>
            <a:spLocks noChangeShapeType="1"/>
          </p:cNvSpPr>
          <p:nvPr/>
        </p:nvSpPr>
        <p:spPr bwMode="auto">
          <a:xfrm>
            <a:off x="1957388" y="4208463"/>
            <a:ext cx="100012" cy="0"/>
          </a:xfrm>
          <a:prstGeom prst="line">
            <a:avLst/>
          </a:prstGeom>
          <a:noFill/>
          <a:ln w="28575">
            <a:solidFill>
              <a:schemeClr val="bg1"/>
            </a:solidFill>
            <a:round/>
            <a:headEnd/>
            <a:tailEnd/>
          </a:ln>
        </p:spPr>
        <p:txBody>
          <a:bodyPr/>
          <a:lstStyle/>
          <a:p>
            <a:endParaRPr lang="en-US"/>
          </a:p>
        </p:txBody>
      </p:sp>
      <p:sp>
        <p:nvSpPr>
          <p:cNvPr id="8228" name="Line 236"/>
          <p:cNvSpPr>
            <a:spLocks noChangeShapeType="1"/>
          </p:cNvSpPr>
          <p:nvPr/>
        </p:nvSpPr>
        <p:spPr bwMode="auto">
          <a:xfrm flipV="1">
            <a:off x="2530475" y="3236913"/>
            <a:ext cx="0" cy="26987"/>
          </a:xfrm>
          <a:prstGeom prst="line">
            <a:avLst/>
          </a:prstGeom>
          <a:noFill/>
          <a:ln w="28575">
            <a:solidFill>
              <a:schemeClr val="bg1"/>
            </a:solidFill>
            <a:round/>
            <a:headEnd/>
            <a:tailEnd/>
          </a:ln>
        </p:spPr>
        <p:txBody>
          <a:bodyPr/>
          <a:lstStyle/>
          <a:p>
            <a:endParaRPr lang="en-US"/>
          </a:p>
        </p:txBody>
      </p:sp>
      <p:sp>
        <p:nvSpPr>
          <p:cNvPr id="8229" name="Line 237"/>
          <p:cNvSpPr>
            <a:spLocks noChangeShapeType="1"/>
          </p:cNvSpPr>
          <p:nvPr/>
        </p:nvSpPr>
        <p:spPr bwMode="auto">
          <a:xfrm>
            <a:off x="2487613" y="3236913"/>
            <a:ext cx="98425" cy="0"/>
          </a:xfrm>
          <a:prstGeom prst="line">
            <a:avLst/>
          </a:prstGeom>
          <a:noFill/>
          <a:ln w="28575">
            <a:solidFill>
              <a:schemeClr val="bg1"/>
            </a:solidFill>
            <a:round/>
            <a:headEnd/>
            <a:tailEnd/>
          </a:ln>
        </p:spPr>
        <p:txBody>
          <a:bodyPr/>
          <a:lstStyle/>
          <a:p>
            <a:endParaRPr lang="en-US"/>
          </a:p>
        </p:txBody>
      </p:sp>
      <p:sp>
        <p:nvSpPr>
          <p:cNvPr id="8230" name="Line 238"/>
          <p:cNvSpPr>
            <a:spLocks noChangeShapeType="1"/>
          </p:cNvSpPr>
          <p:nvPr/>
        </p:nvSpPr>
        <p:spPr bwMode="auto">
          <a:xfrm>
            <a:off x="2530475" y="3263900"/>
            <a:ext cx="0" cy="25400"/>
          </a:xfrm>
          <a:prstGeom prst="line">
            <a:avLst/>
          </a:prstGeom>
          <a:noFill/>
          <a:ln w="28575">
            <a:solidFill>
              <a:schemeClr val="bg1"/>
            </a:solidFill>
            <a:round/>
            <a:headEnd/>
            <a:tailEnd/>
          </a:ln>
        </p:spPr>
        <p:txBody>
          <a:bodyPr/>
          <a:lstStyle/>
          <a:p>
            <a:endParaRPr lang="en-US"/>
          </a:p>
        </p:txBody>
      </p:sp>
      <p:sp>
        <p:nvSpPr>
          <p:cNvPr id="8231" name="Line 239"/>
          <p:cNvSpPr>
            <a:spLocks noChangeShapeType="1"/>
          </p:cNvSpPr>
          <p:nvPr/>
        </p:nvSpPr>
        <p:spPr bwMode="auto">
          <a:xfrm>
            <a:off x="2487613" y="3289300"/>
            <a:ext cx="98425" cy="0"/>
          </a:xfrm>
          <a:prstGeom prst="line">
            <a:avLst/>
          </a:prstGeom>
          <a:noFill/>
          <a:ln w="28575">
            <a:solidFill>
              <a:schemeClr val="bg1"/>
            </a:solidFill>
            <a:round/>
            <a:headEnd/>
            <a:tailEnd/>
          </a:ln>
        </p:spPr>
        <p:txBody>
          <a:bodyPr/>
          <a:lstStyle/>
          <a:p>
            <a:endParaRPr lang="en-US"/>
          </a:p>
        </p:txBody>
      </p:sp>
      <p:sp>
        <p:nvSpPr>
          <p:cNvPr id="8232" name="Line 240"/>
          <p:cNvSpPr>
            <a:spLocks noChangeShapeType="1"/>
          </p:cNvSpPr>
          <p:nvPr/>
        </p:nvSpPr>
        <p:spPr bwMode="auto">
          <a:xfrm flipV="1">
            <a:off x="3057525" y="4168775"/>
            <a:ext cx="0" cy="160338"/>
          </a:xfrm>
          <a:prstGeom prst="line">
            <a:avLst/>
          </a:prstGeom>
          <a:noFill/>
          <a:ln w="28575">
            <a:solidFill>
              <a:schemeClr val="bg1"/>
            </a:solidFill>
            <a:round/>
            <a:headEnd/>
            <a:tailEnd/>
          </a:ln>
        </p:spPr>
        <p:txBody>
          <a:bodyPr/>
          <a:lstStyle/>
          <a:p>
            <a:endParaRPr lang="en-US"/>
          </a:p>
        </p:txBody>
      </p:sp>
      <p:sp>
        <p:nvSpPr>
          <p:cNvPr id="8233" name="Line 241"/>
          <p:cNvSpPr>
            <a:spLocks noChangeShapeType="1"/>
          </p:cNvSpPr>
          <p:nvPr/>
        </p:nvSpPr>
        <p:spPr bwMode="auto">
          <a:xfrm>
            <a:off x="3016250" y="4168775"/>
            <a:ext cx="100013" cy="0"/>
          </a:xfrm>
          <a:prstGeom prst="line">
            <a:avLst/>
          </a:prstGeom>
          <a:noFill/>
          <a:ln w="28575">
            <a:solidFill>
              <a:schemeClr val="bg1"/>
            </a:solidFill>
            <a:round/>
            <a:headEnd/>
            <a:tailEnd/>
          </a:ln>
        </p:spPr>
        <p:txBody>
          <a:bodyPr/>
          <a:lstStyle/>
          <a:p>
            <a:endParaRPr lang="en-US"/>
          </a:p>
        </p:txBody>
      </p:sp>
      <p:sp>
        <p:nvSpPr>
          <p:cNvPr id="8234" name="Line 242"/>
          <p:cNvSpPr>
            <a:spLocks noChangeShapeType="1"/>
          </p:cNvSpPr>
          <p:nvPr/>
        </p:nvSpPr>
        <p:spPr bwMode="auto">
          <a:xfrm>
            <a:off x="3057525" y="4329113"/>
            <a:ext cx="0" cy="160337"/>
          </a:xfrm>
          <a:prstGeom prst="line">
            <a:avLst/>
          </a:prstGeom>
          <a:noFill/>
          <a:ln w="28575">
            <a:solidFill>
              <a:schemeClr val="bg1"/>
            </a:solidFill>
            <a:round/>
            <a:headEnd/>
            <a:tailEnd/>
          </a:ln>
        </p:spPr>
        <p:txBody>
          <a:bodyPr/>
          <a:lstStyle/>
          <a:p>
            <a:endParaRPr lang="en-US"/>
          </a:p>
        </p:txBody>
      </p:sp>
      <p:sp>
        <p:nvSpPr>
          <p:cNvPr id="8235" name="Line 243"/>
          <p:cNvSpPr>
            <a:spLocks noChangeShapeType="1"/>
          </p:cNvSpPr>
          <p:nvPr/>
        </p:nvSpPr>
        <p:spPr bwMode="auto">
          <a:xfrm>
            <a:off x="3016250" y="4489450"/>
            <a:ext cx="100013" cy="0"/>
          </a:xfrm>
          <a:prstGeom prst="line">
            <a:avLst/>
          </a:prstGeom>
          <a:noFill/>
          <a:ln w="28575">
            <a:solidFill>
              <a:schemeClr val="bg1"/>
            </a:solidFill>
            <a:round/>
            <a:headEnd/>
            <a:tailEnd/>
          </a:ln>
        </p:spPr>
        <p:txBody>
          <a:bodyPr/>
          <a:lstStyle/>
          <a:p>
            <a:endParaRPr lang="en-US"/>
          </a:p>
        </p:txBody>
      </p:sp>
      <p:sp>
        <p:nvSpPr>
          <p:cNvPr id="8236" name="Line 244"/>
          <p:cNvSpPr>
            <a:spLocks noChangeShapeType="1"/>
          </p:cNvSpPr>
          <p:nvPr/>
        </p:nvSpPr>
        <p:spPr bwMode="auto">
          <a:xfrm flipV="1">
            <a:off x="3602038" y="3197225"/>
            <a:ext cx="0" cy="25400"/>
          </a:xfrm>
          <a:prstGeom prst="line">
            <a:avLst/>
          </a:prstGeom>
          <a:noFill/>
          <a:ln w="28575">
            <a:solidFill>
              <a:schemeClr val="bg1"/>
            </a:solidFill>
            <a:round/>
            <a:headEnd/>
            <a:tailEnd/>
          </a:ln>
        </p:spPr>
        <p:txBody>
          <a:bodyPr/>
          <a:lstStyle/>
          <a:p>
            <a:endParaRPr lang="en-US"/>
          </a:p>
        </p:txBody>
      </p:sp>
      <p:sp>
        <p:nvSpPr>
          <p:cNvPr id="8237" name="Line 245"/>
          <p:cNvSpPr>
            <a:spLocks noChangeShapeType="1"/>
          </p:cNvSpPr>
          <p:nvPr/>
        </p:nvSpPr>
        <p:spPr bwMode="auto">
          <a:xfrm>
            <a:off x="3559175" y="3197225"/>
            <a:ext cx="100013" cy="0"/>
          </a:xfrm>
          <a:prstGeom prst="line">
            <a:avLst/>
          </a:prstGeom>
          <a:noFill/>
          <a:ln w="28575">
            <a:solidFill>
              <a:schemeClr val="bg1"/>
            </a:solidFill>
            <a:round/>
            <a:headEnd/>
            <a:tailEnd/>
          </a:ln>
        </p:spPr>
        <p:txBody>
          <a:bodyPr/>
          <a:lstStyle/>
          <a:p>
            <a:endParaRPr lang="en-US"/>
          </a:p>
        </p:txBody>
      </p:sp>
      <p:sp>
        <p:nvSpPr>
          <p:cNvPr id="8238" name="Line 246"/>
          <p:cNvSpPr>
            <a:spLocks noChangeShapeType="1"/>
          </p:cNvSpPr>
          <p:nvPr/>
        </p:nvSpPr>
        <p:spPr bwMode="auto">
          <a:xfrm>
            <a:off x="3602038" y="3222625"/>
            <a:ext cx="0" cy="26988"/>
          </a:xfrm>
          <a:prstGeom prst="line">
            <a:avLst/>
          </a:prstGeom>
          <a:noFill/>
          <a:ln w="28575">
            <a:solidFill>
              <a:schemeClr val="bg1"/>
            </a:solidFill>
            <a:round/>
            <a:headEnd/>
            <a:tailEnd/>
          </a:ln>
        </p:spPr>
        <p:txBody>
          <a:bodyPr/>
          <a:lstStyle/>
          <a:p>
            <a:endParaRPr lang="en-US"/>
          </a:p>
        </p:txBody>
      </p:sp>
      <p:sp>
        <p:nvSpPr>
          <p:cNvPr id="8239" name="Line 247"/>
          <p:cNvSpPr>
            <a:spLocks noChangeShapeType="1"/>
          </p:cNvSpPr>
          <p:nvPr/>
        </p:nvSpPr>
        <p:spPr bwMode="auto">
          <a:xfrm>
            <a:off x="3559175" y="3249613"/>
            <a:ext cx="100013" cy="0"/>
          </a:xfrm>
          <a:prstGeom prst="line">
            <a:avLst/>
          </a:prstGeom>
          <a:noFill/>
          <a:ln w="28575">
            <a:solidFill>
              <a:schemeClr val="bg1"/>
            </a:solidFill>
            <a:round/>
            <a:headEnd/>
            <a:tailEnd/>
          </a:ln>
        </p:spPr>
        <p:txBody>
          <a:bodyPr/>
          <a:lstStyle/>
          <a:p>
            <a:endParaRPr lang="en-US"/>
          </a:p>
        </p:txBody>
      </p:sp>
      <p:sp>
        <p:nvSpPr>
          <p:cNvPr id="8240" name="Line 248"/>
          <p:cNvSpPr>
            <a:spLocks noChangeShapeType="1"/>
          </p:cNvSpPr>
          <p:nvPr/>
        </p:nvSpPr>
        <p:spPr bwMode="auto">
          <a:xfrm flipV="1">
            <a:off x="4132263" y="4208463"/>
            <a:ext cx="0" cy="120650"/>
          </a:xfrm>
          <a:prstGeom prst="line">
            <a:avLst/>
          </a:prstGeom>
          <a:noFill/>
          <a:ln w="28575">
            <a:solidFill>
              <a:schemeClr val="bg1"/>
            </a:solidFill>
            <a:round/>
            <a:headEnd/>
            <a:tailEnd/>
          </a:ln>
        </p:spPr>
        <p:txBody>
          <a:bodyPr/>
          <a:lstStyle/>
          <a:p>
            <a:endParaRPr lang="en-US"/>
          </a:p>
        </p:txBody>
      </p:sp>
      <p:sp>
        <p:nvSpPr>
          <p:cNvPr id="8241" name="Line 249"/>
          <p:cNvSpPr>
            <a:spLocks noChangeShapeType="1"/>
          </p:cNvSpPr>
          <p:nvPr/>
        </p:nvSpPr>
        <p:spPr bwMode="auto">
          <a:xfrm>
            <a:off x="4087813" y="4208463"/>
            <a:ext cx="100012" cy="0"/>
          </a:xfrm>
          <a:prstGeom prst="line">
            <a:avLst/>
          </a:prstGeom>
          <a:noFill/>
          <a:ln w="28575">
            <a:solidFill>
              <a:schemeClr val="bg1"/>
            </a:solidFill>
            <a:round/>
            <a:headEnd/>
            <a:tailEnd/>
          </a:ln>
        </p:spPr>
        <p:txBody>
          <a:bodyPr/>
          <a:lstStyle/>
          <a:p>
            <a:endParaRPr lang="en-US"/>
          </a:p>
        </p:txBody>
      </p:sp>
      <p:sp>
        <p:nvSpPr>
          <p:cNvPr id="8242" name="Line 250"/>
          <p:cNvSpPr>
            <a:spLocks noChangeShapeType="1"/>
          </p:cNvSpPr>
          <p:nvPr/>
        </p:nvSpPr>
        <p:spPr bwMode="auto">
          <a:xfrm>
            <a:off x="4132263" y="4329113"/>
            <a:ext cx="0" cy="119062"/>
          </a:xfrm>
          <a:prstGeom prst="line">
            <a:avLst/>
          </a:prstGeom>
          <a:noFill/>
          <a:ln w="28575">
            <a:solidFill>
              <a:schemeClr val="bg1"/>
            </a:solidFill>
            <a:round/>
            <a:headEnd/>
            <a:tailEnd/>
          </a:ln>
        </p:spPr>
        <p:txBody>
          <a:bodyPr/>
          <a:lstStyle/>
          <a:p>
            <a:endParaRPr lang="en-US"/>
          </a:p>
        </p:txBody>
      </p:sp>
      <p:sp>
        <p:nvSpPr>
          <p:cNvPr id="8243" name="Line 251"/>
          <p:cNvSpPr>
            <a:spLocks noChangeShapeType="1"/>
          </p:cNvSpPr>
          <p:nvPr/>
        </p:nvSpPr>
        <p:spPr bwMode="auto">
          <a:xfrm>
            <a:off x="4087813" y="4448175"/>
            <a:ext cx="100012" cy="0"/>
          </a:xfrm>
          <a:prstGeom prst="line">
            <a:avLst/>
          </a:prstGeom>
          <a:noFill/>
          <a:ln w="28575">
            <a:solidFill>
              <a:schemeClr val="bg1"/>
            </a:solidFill>
            <a:round/>
            <a:headEnd/>
            <a:tailEnd/>
          </a:ln>
        </p:spPr>
        <p:txBody>
          <a:bodyPr/>
          <a:lstStyle/>
          <a:p>
            <a:endParaRPr lang="en-US"/>
          </a:p>
        </p:txBody>
      </p:sp>
      <p:sp>
        <p:nvSpPr>
          <p:cNvPr id="8244" name="Line 252"/>
          <p:cNvSpPr>
            <a:spLocks noChangeShapeType="1"/>
          </p:cNvSpPr>
          <p:nvPr/>
        </p:nvSpPr>
        <p:spPr bwMode="auto">
          <a:xfrm flipV="1">
            <a:off x="4659313" y="3249613"/>
            <a:ext cx="0" cy="14287"/>
          </a:xfrm>
          <a:prstGeom prst="line">
            <a:avLst/>
          </a:prstGeom>
          <a:noFill/>
          <a:ln w="28575">
            <a:solidFill>
              <a:schemeClr val="bg1"/>
            </a:solidFill>
            <a:round/>
            <a:headEnd/>
            <a:tailEnd/>
          </a:ln>
        </p:spPr>
        <p:txBody>
          <a:bodyPr/>
          <a:lstStyle/>
          <a:p>
            <a:endParaRPr lang="en-US"/>
          </a:p>
        </p:txBody>
      </p:sp>
      <p:sp>
        <p:nvSpPr>
          <p:cNvPr id="8245" name="Line 253"/>
          <p:cNvSpPr>
            <a:spLocks noChangeShapeType="1"/>
          </p:cNvSpPr>
          <p:nvPr/>
        </p:nvSpPr>
        <p:spPr bwMode="auto">
          <a:xfrm>
            <a:off x="4616450" y="3249613"/>
            <a:ext cx="101600" cy="0"/>
          </a:xfrm>
          <a:prstGeom prst="line">
            <a:avLst/>
          </a:prstGeom>
          <a:noFill/>
          <a:ln w="28575">
            <a:solidFill>
              <a:schemeClr val="bg1"/>
            </a:solidFill>
            <a:round/>
            <a:headEnd/>
            <a:tailEnd/>
          </a:ln>
        </p:spPr>
        <p:txBody>
          <a:bodyPr/>
          <a:lstStyle/>
          <a:p>
            <a:endParaRPr lang="en-US"/>
          </a:p>
        </p:txBody>
      </p:sp>
      <p:sp>
        <p:nvSpPr>
          <p:cNvPr id="8246" name="Line 254"/>
          <p:cNvSpPr>
            <a:spLocks noChangeShapeType="1"/>
          </p:cNvSpPr>
          <p:nvPr/>
        </p:nvSpPr>
        <p:spPr bwMode="auto">
          <a:xfrm>
            <a:off x="4659313" y="3263900"/>
            <a:ext cx="0" cy="25400"/>
          </a:xfrm>
          <a:prstGeom prst="line">
            <a:avLst/>
          </a:prstGeom>
          <a:noFill/>
          <a:ln w="28575">
            <a:solidFill>
              <a:schemeClr val="bg1"/>
            </a:solidFill>
            <a:round/>
            <a:headEnd/>
            <a:tailEnd/>
          </a:ln>
        </p:spPr>
        <p:txBody>
          <a:bodyPr/>
          <a:lstStyle/>
          <a:p>
            <a:endParaRPr lang="en-US"/>
          </a:p>
        </p:txBody>
      </p:sp>
      <p:sp>
        <p:nvSpPr>
          <p:cNvPr id="8247" name="Line 255"/>
          <p:cNvSpPr>
            <a:spLocks noChangeShapeType="1"/>
          </p:cNvSpPr>
          <p:nvPr/>
        </p:nvSpPr>
        <p:spPr bwMode="auto">
          <a:xfrm>
            <a:off x="4616450" y="3289300"/>
            <a:ext cx="101600" cy="0"/>
          </a:xfrm>
          <a:prstGeom prst="line">
            <a:avLst/>
          </a:prstGeom>
          <a:noFill/>
          <a:ln w="28575">
            <a:solidFill>
              <a:schemeClr val="bg1"/>
            </a:solidFill>
            <a:round/>
            <a:headEnd/>
            <a:tailEnd/>
          </a:ln>
        </p:spPr>
        <p:txBody>
          <a:bodyPr/>
          <a:lstStyle/>
          <a:p>
            <a:endParaRPr lang="en-US"/>
          </a:p>
        </p:txBody>
      </p:sp>
      <p:sp>
        <p:nvSpPr>
          <p:cNvPr id="8248" name="Line 256"/>
          <p:cNvSpPr>
            <a:spLocks noChangeShapeType="1"/>
          </p:cNvSpPr>
          <p:nvPr/>
        </p:nvSpPr>
        <p:spPr bwMode="auto">
          <a:xfrm flipV="1">
            <a:off x="5189538" y="4381500"/>
            <a:ext cx="0" cy="93663"/>
          </a:xfrm>
          <a:prstGeom prst="line">
            <a:avLst/>
          </a:prstGeom>
          <a:noFill/>
          <a:ln w="28575">
            <a:solidFill>
              <a:schemeClr val="bg1"/>
            </a:solidFill>
            <a:round/>
            <a:headEnd/>
            <a:tailEnd/>
          </a:ln>
        </p:spPr>
        <p:txBody>
          <a:bodyPr/>
          <a:lstStyle/>
          <a:p>
            <a:endParaRPr lang="en-US"/>
          </a:p>
        </p:txBody>
      </p:sp>
      <p:sp>
        <p:nvSpPr>
          <p:cNvPr id="8249" name="Line 257"/>
          <p:cNvSpPr>
            <a:spLocks noChangeShapeType="1"/>
          </p:cNvSpPr>
          <p:nvPr/>
        </p:nvSpPr>
        <p:spPr bwMode="auto">
          <a:xfrm>
            <a:off x="5145088" y="4381500"/>
            <a:ext cx="100012" cy="0"/>
          </a:xfrm>
          <a:prstGeom prst="line">
            <a:avLst/>
          </a:prstGeom>
          <a:noFill/>
          <a:ln w="28575">
            <a:solidFill>
              <a:schemeClr val="bg1"/>
            </a:solidFill>
            <a:round/>
            <a:headEnd/>
            <a:tailEnd/>
          </a:ln>
        </p:spPr>
        <p:txBody>
          <a:bodyPr/>
          <a:lstStyle/>
          <a:p>
            <a:endParaRPr lang="en-US"/>
          </a:p>
        </p:txBody>
      </p:sp>
      <p:sp>
        <p:nvSpPr>
          <p:cNvPr id="8250" name="Line 258"/>
          <p:cNvSpPr>
            <a:spLocks noChangeShapeType="1"/>
          </p:cNvSpPr>
          <p:nvPr/>
        </p:nvSpPr>
        <p:spPr bwMode="auto">
          <a:xfrm>
            <a:off x="5189538" y="4475163"/>
            <a:ext cx="0" cy="93662"/>
          </a:xfrm>
          <a:prstGeom prst="line">
            <a:avLst/>
          </a:prstGeom>
          <a:noFill/>
          <a:ln w="28575">
            <a:solidFill>
              <a:schemeClr val="bg1"/>
            </a:solidFill>
            <a:round/>
            <a:headEnd/>
            <a:tailEnd/>
          </a:ln>
        </p:spPr>
        <p:txBody>
          <a:bodyPr/>
          <a:lstStyle/>
          <a:p>
            <a:endParaRPr lang="en-US"/>
          </a:p>
        </p:txBody>
      </p:sp>
      <p:sp>
        <p:nvSpPr>
          <p:cNvPr id="8251" name="Line 259"/>
          <p:cNvSpPr>
            <a:spLocks noChangeShapeType="1"/>
          </p:cNvSpPr>
          <p:nvPr/>
        </p:nvSpPr>
        <p:spPr bwMode="auto">
          <a:xfrm>
            <a:off x="5145088" y="4568825"/>
            <a:ext cx="100012" cy="0"/>
          </a:xfrm>
          <a:prstGeom prst="line">
            <a:avLst/>
          </a:prstGeom>
          <a:noFill/>
          <a:ln w="28575">
            <a:solidFill>
              <a:schemeClr val="bg1"/>
            </a:solidFill>
            <a:round/>
            <a:headEnd/>
            <a:tailEnd/>
          </a:ln>
        </p:spPr>
        <p:txBody>
          <a:bodyPr/>
          <a:lstStyle/>
          <a:p>
            <a:endParaRPr lang="en-US"/>
          </a:p>
        </p:txBody>
      </p:sp>
      <p:sp>
        <p:nvSpPr>
          <p:cNvPr id="8252" name="Line 260"/>
          <p:cNvSpPr>
            <a:spLocks noChangeShapeType="1"/>
          </p:cNvSpPr>
          <p:nvPr/>
        </p:nvSpPr>
        <p:spPr bwMode="auto">
          <a:xfrm>
            <a:off x="1014413" y="2836863"/>
            <a:ext cx="0" cy="3184525"/>
          </a:xfrm>
          <a:prstGeom prst="line">
            <a:avLst/>
          </a:prstGeom>
          <a:noFill/>
          <a:ln w="28575">
            <a:solidFill>
              <a:srgbClr val="FFFFFF"/>
            </a:solidFill>
            <a:round/>
            <a:headEnd/>
            <a:tailEnd/>
          </a:ln>
        </p:spPr>
        <p:txBody>
          <a:bodyPr/>
          <a:lstStyle/>
          <a:p>
            <a:endParaRPr lang="en-US"/>
          </a:p>
        </p:txBody>
      </p:sp>
      <p:sp>
        <p:nvSpPr>
          <p:cNvPr id="8253" name="Line 261"/>
          <p:cNvSpPr>
            <a:spLocks noChangeShapeType="1"/>
          </p:cNvSpPr>
          <p:nvPr/>
        </p:nvSpPr>
        <p:spPr bwMode="auto">
          <a:xfrm>
            <a:off x="1014413" y="6021388"/>
            <a:ext cx="71437" cy="0"/>
          </a:xfrm>
          <a:prstGeom prst="line">
            <a:avLst/>
          </a:prstGeom>
          <a:noFill/>
          <a:ln w="28575">
            <a:solidFill>
              <a:srgbClr val="FFFFFF"/>
            </a:solidFill>
            <a:round/>
            <a:headEnd/>
            <a:tailEnd/>
          </a:ln>
        </p:spPr>
        <p:txBody>
          <a:bodyPr/>
          <a:lstStyle/>
          <a:p>
            <a:endParaRPr lang="en-US"/>
          </a:p>
        </p:txBody>
      </p:sp>
      <p:sp>
        <p:nvSpPr>
          <p:cNvPr id="8254" name="Line 262"/>
          <p:cNvSpPr>
            <a:spLocks noChangeShapeType="1"/>
          </p:cNvSpPr>
          <p:nvPr/>
        </p:nvSpPr>
        <p:spPr bwMode="auto">
          <a:xfrm>
            <a:off x="1014413" y="5621338"/>
            <a:ext cx="71437" cy="0"/>
          </a:xfrm>
          <a:prstGeom prst="line">
            <a:avLst/>
          </a:prstGeom>
          <a:noFill/>
          <a:ln w="28575">
            <a:solidFill>
              <a:srgbClr val="FFFFFF"/>
            </a:solidFill>
            <a:round/>
            <a:headEnd/>
            <a:tailEnd/>
          </a:ln>
        </p:spPr>
        <p:txBody>
          <a:bodyPr/>
          <a:lstStyle/>
          <a:p>
            <a:endParaRPr lang="en-US"/>
          </a:p>
        </p:txBody>
      </p:sp>
      <p:sp>
        <p:nvSpPr>
          <p:cNvPr id="8255" name="Line 263"/>
          <p:cNvSpPr>
            <a:spLocks noChangeShapeType="1"/>
          </p:cNvSpPr>
          <p:nvPr/>
        </p:nvSpPr>
        <p:spPr bwMode="auto">
          <a:xfrm>
            <a:off x="1014413" y="5221288"/>
            <a:ext cx="71437" cy="0"/>
          </a:xfrm>
          <a:prstGeom prst="line">
            <a:avLst/>
          </a:prstGeom>
          <a:noFill/>
          <a:ln w="28575">
            <a:solidFill>
              <a:srgbClr val="FFFFFF"/>
            </a:solidFill>
            <a:round/>
            <a:headEnd/>
            <a:tailEnd/>
          </a:ln>
        </p:spPr>
        <p:txBody>
          <a:bodyPr/>
          <a:lstStyle/>
          <a:p>
            <a:endParaRPr lang="en-US"/>
          </a:p>
        </p:txBody>
      </p:sp>
      <p:sp>
        <p:nvSpPr>
          <p:cNvPr id="8256" name="Line 264"/>
          <p:cNvSpPr>
            <a:spLocks noChangeShapeType="1"/>
          </p:cNvSpPr>
          <p:nvPr/>
        </p:nvSpPr>
        <p:spPr bwMode="auto">
          <a:xfrm>
            <a:off x="1014413" y="4821238"/>
            <a:ext cx="71437" cy="0"/>
          </a:xfrm>
          <a:prstGeom prst="line">
            <a:avLst/>
          </a:prstGeom>
          <a:noFill/>
          <a:ln w="28575">
            <a:solidFill>
              <a:srgbClr val="FFFFFF"/>
            </a:solidFill>
            <a:round/>
            <a:headEnd/>
            <a:tailEnd/>
          </a:ln>
        </p:spPr>
        <p:txBody>
          <a:bodyPr/>
          <a:lstStyle/>
          <a:p>
            <a:endParaRPr lang="en-US"/>
          </a:p>
        </p:txBody>
      </p:sp>
      <p:sp>
        <p:nvSpPr>
          <p:cNvPr id="8257" name="Line 265"/>
          <p:cNvSpPr>
            <a:spLocks noChangeShapeType="1"/>
          </p:cNvSpPr>
          <p:nvPr/>
        </p:nvSpPr>
        <p:spPr bwMode="auto">
          <a:xfrm>
            <a:off x="1014413" y="4435475"/>
            <a:ext cx="71437" cy="0"/>
          </a:xfrm>
          <a:prstGeom prst="line">
            <a:avLst/>
          </a:prstGeom>
          <a:noFill/>
          <a:ln w="28575">
            <a:solidFill>
              <a:srgbClr val="FFFFFF"/>
            </a:solidFill>
            <a:round/>
            <a:headEnd/>
            <a:tailEnd/>
          </a:ln>
        </p:spPr>
        <p:txBody>
          <a:bodyPr/>
          <a:lstStyle/>
          <a:p>
            <a:endParaRPr lang="en-US"/>
          </a:p>
        </p:txBody>
      </p:sp>
      <p:sp>
        <p:nvSpPr>
          <p:cNvPr id="8258" name="Line 266"/>
          <p:cNvSpPr>
            <a:spLocks noChangeShapeType="1"/>
          </p:cNvSpPr>
          <p:nvPr/>
        </p:nvSpPr>
        <p:spPr bwMode="auto">
          <a:xfrm>
            <a:off x="1014413" y="4035425"/>
            <a:ext cx="71437" cy="0"/>
          </a:xfrm>
          <a:prstGeom prst="line">
            <a:avLst/>
          </a:prstGeom>
          <a:noFill/>
          <a:ln w="28575">
            <a:solidFill>
              <a:srgbClr val="FFFFFF"/>
            </a:solidFill>
            <a:round/>
            <a:headEnd/>
            <a:tailEnd/>
          </a:ln>
        </p:spPr>
        <p:txBody>
          <a:bodyPr/>
          <a:lstStyle/>
          <a:p>
            <a:endParaRPr lang="en-US"/>
          </a:p>
        </p:txBody>
      </p:sp>
      <p:sp>
        <p:nvSpPr>
          <p:cNvPr id="8259" name="Line 267"/>
          <p:cNvSpPr>
            <a:spLocks noChangeShapeType="1"/>
          </p:cNvSpPr>
          <p:nvPr/>
        </p:nvSpPr>
        <p:spPr bwMode="auto">
          <a:xfrm>
            <a:off x="1014413" y="3636963"/>
            <a:ext cx="71437" cy="0"/>
          </a:xfrm>
          <a:prstGeom prst="line">
            <a:avLst/>
          </a:prstGeom>
          <a:noFill/>
          <a:ln w="28575">
            <a:solidFill>
              <a:srgbClr val="FFFFFF"/>
            </a:solidFill>
            <a:round/>
            <a:headEnd/>
            <a:tailEnd/>
          </a:ln>
        </p:spPr>
        <p:txBody>
          <a:bodyPr/>
          <a:lstStyle/>
          <a:p>
            <a:endParaRPr lang="en-US"/>
          </a:p>
        </p:txBody>
      </p:sp>
      <p:sp>
        <p:nvSpPr>
          <p:cNvPr id="8260" name="Line 268"/>
          <p:cNvSpPr>
            <a:spLocks noChangeShapeType="1"/>
          </p:cNvSpPr>
          <p:nvPr/>
        </p:nvSpPr>
        <p:spPr bwMode="auto">
          <a:xfrm>
            <a:off x="1014413" y="3236913"/>
            <a:ext cx="71437" cy="0"/>
          </a:xfrm>
          <a:prstGeom prst="line">
            <a:avLst/>
          </a:prstGeom>
          <a:noFill/>
          <a:ln w="28575">
            <a:solidFill>
              <a:srgbClr val="FFFFFF"/>
            </a:solidFill>
            <a:round/>
            <a:headEnd/>
            <a:tailEnd/>
          </a:ln>
        </p:spPr>
        <p:txBody>
          <a:bodyPr/>
          <a:lstStyle/>
          <a:p>
            <a:endParaRPr lang="en-US"/>
          </a:p>
        </p:txBody>
      </p:sp>
      <p:sp>
        <p:nvSpPr>
          <p:cNvPr id="8261" name="Line 269"/>
          <p:cNvSpPr>
            <a:spLocks noChangeShapeType="1"/>
          </p:cNvSpPr>
          <p:nvPr/>
        </p:nvSpPr>
        <p:spPr bwMode="auto">
          <a:xfrm>
            <a:off x="1014413" y="2836863"/>
            <a:ext cx="71437" cy="0"/>
          </a:xfrm>
          <a:prstGeom prst="line">
            <a:avLst/>
          </a:prstGeom>
          <a:noFill/>
          <a:ln w="28575">
            <a:solidFill>
              <a:srgbClr val="FFFFFF"/>
            </a:solidFill>
            <a:round/>
            <a:headEnd/>
            <a:tailEnd/>
          </a:ln>
        </p:spPr>
        <p:txBody>
          <a:bodyPr/>
          <a:lstStyle/>
          <a:p>
            <a:endParaRPr lang="en-US"/>
          </a:p>
        </p:txBody>
      </p:sp>
      <p:sp>
        <p:nvSpPr>
          <p:cNvPr id="8262" name="Rectangle 271"/>
          <p:cNvSpPr>
            <a:spLocks noChangeArrowheads="1"/>
          </p:cNvSpPr>
          <p:nvPr/>
        </p:nvSpPr>
        <p:spPr bwMode="auto">
          <a:xfrm>
            <a:off x="727075" y="5900738"/>
            <a:ext cx="109538" cy="258762"/>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0</a:t>
            </a:r>
            <a:endParaRPr lang="en-US"/>
          </a:p>
        </p:txBody>
      </p:sp>
      <p:sp>
        <p:nvSpPr>
          <p:cNvPr id="8263" name="Rectangle 272"/>
          <p:cNvSpPr>
            <a:spLocks noChangeArrowheads="1"/>
          </p:cNvSpPr>
          <p:nvPr/>
        </p:nvSpPr>
        <p:spPr bwMode="auto">
          <a:xfrm>
            <a:off x="612775" y="5500688"/>
            <a:ext cx="219075" cy="258762"/>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10</a:t>
            </a:r>
            <a:endParaRPr lang="en-US"/>
          </a:p>
        </p:txBody>
      </p:sp>
      <p:sp>
        <p:nvSpPr>
          <p:cNvPr id="8264" name="Rectangle 273"/>
          <p:cNvSpPr>
            <a:spLocks noChangeArrowheads="1"/>
          </p:cNvSpPr>
          <p:nvPr/>
        </p:nvSpPr>
        <p:spPr bwMode="auto">
          <a:xfrm>
            <a:off x="612775" y="5102225"/>
            <a:ext cx="219075" cy="258763"/>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20</a:t>
            </a:r>
            <a:endParaRPr lang="en-US"/>
          </a:p>
        </p:txBody>
      </p:sp>
      <p:sp>
        <p:nvSpPr>
          <p:cNvPr id="8265" name="Rectangle 274"/>
          <p:cNvSpPr>
            <a:spLocks noChangeArrowheads="1"/>
          </p:cNvSpPr>
          <p:nvPr/>
        </p:nvSpPr>
        <p:spPr bwMode="auto">
          <a:xfrm>
            <a:off x="612775" y="4702175"/>
            <a:ext cx="219075" cy="258763"/>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30</a:t>
            </a:r>
            <a:endParaRPr lang="en-US"/>
          </a:p>
        </p:txBody>
      </p:sp>
      <p:sp>
        <p:nvSpPr>
          <p:cNvPr id="8266" name="Rectangle 275"/>
          <p:cNvSpPr>
            <a:spLocks noChangeArrowheads="1"/>
          </p:cNvSpPr>
          <p:nvPr/>
        </p:nvSpPr>
        <p:spPr bwMode="auto">
          <a:xfrm>
            <a:off x="612775" y="4314825"/>
            <a:ext cx="219075" cy="258763"/>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40</a:t>
            </a:r>
            <a:endParaRPr lang="en-US"/>
          </a:p>
        </p:txBody>
      </p:sp>
      <p:sp>
        <p:nvSpPr>
          <p:cNvPr id="8267" name="Rectangle 276"/>
          <p:cNvSpPr>
            <a:spLocks noChangeArrowheads="1"/>
          </p:cNvSpPr>
          <p:nvPr/>
        </p:nvSpPr>
        <p:spPr bwMode="auto">
          <a:xfrm>
            <a:off x="612775" y="3916363"/>
            <a:ext cx="219075" cy="258762"/>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50</a:t>
            </a:r>
            <a:endParaRPr lang="en-US"/>
          </a:p>
        </p:txBody>
      </p:sp>
      <p:sp>
        <p:nvSpPr>
          <p:cNvPr id="8268" name="Rectangle 277"/>
          <p:cNvSpPr>
            <a:spLocks noChangeArrowheads="1"/>
          </p:cNvSpPr>
          <p:nvPr/>
        </p:nvSpPr>
        <p:spPr bwMode="auto">
          <a:xfrm>
            <a:off x="612775" y="3516313"/>
            <a:ext cx="219075" cy="258762"/>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60</a:t>
            </a:r>
            <a:endParaRPr lang="en-US"/>
          </a:p>
        </p:txBody>
      </p:sp>
      <p:sp>
        <p:nvSpPr>
          <p:cNvPr id="8269" name="Rectangle 278"/>
          <p:cNvSpPr>
            <a:spLocks noChangeArrowheads="1"/>
          </p:cNvSpPr>
          <p:nvPr/>
        </p:nvSpPr>
        <p:spPr bwMode="auto">
          <a:xfrm>
            <a:off x="612775" y="3116263"/>
            <a:ext cx="219075" cy="258762"/>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70</a:t>
            </a:r>
            <a:endParaRPr lang="en-US"/>
          </a:p>
        </p:txBody>
      </p:sp>
      <p:sp>
        <p:nvSpPr>
          <p:cNvPr id="8270" name="Rectangle 279"/>
          <p:cNvSpPr>
            <a:spLocks noChangeArrowheads="1"/>
          </p:cNvSpPr>
          <p:nvPr/>
        </p:nvSpPr>
        <p:spPr bwMode="auto">
          <a:xfrm>
            <a:off x="612775" y="2717800"/>
            <a:ext cx="219075" cy="258763"/>
          </a:xfrm>
          <a:prstGeom prst="rect">
            <a:avLst/>
          </a:prstGeom>
          <a:noFill/>
          <a:ln w="9525">
            <a:noFill/>
            <a:miter lim="800000"/>
            <a:headEnd/>
            <a:tailEnd/>
          </a:ln>
        </p:spPr>
        <p:txBody>
          <a:bodyPr wrap="none" lIns="0" tIns="0" rIns="0" bIns="0">
            <a:spAutoFit/>
          </a:bodyPr>
          <a:lstStyle/>
          <a:p>
            <a:r>
              <a:rPr lang="en-US" sz="1700">
                <a:solidFill>
                  <a:srgbClr val="FFFFFF"/>
                </a:solidFill>
                <a:latin typeface="Calibri" pitchFamily="34" charset="0"/>
              </a:rPr>
              <a:t>80</a:t>
            </a:r>
            <a:endParaRPr lang="en-US"/>
          </a:p>
        </p:txBody>
      </p:sp>
      <p:sp>
        <p:nvSpPr>
          <p:cNvPr id="8271" name="Line 330"/>
          <p:cNvSpPr>
            <a:spLocks noChangeShapeType="1"/>
          </p:cNvSpPr>
          <p:nvPr/>
        </p:nvSpPr>
        <p:spPr bwMode="auto">
          <a:xfrm>
            <a:off x="1003300" y="6016625"/>
            <a:ext cx="5397500" cy="0"/>
          </a:xfrm>
          <a:prstGeom prst="line">
            <a:avLst/>
          </a:prstGeom>
          <a:noFill/>
          <a:ln w="28575">
            <a:solidFill>
              <a:schemeClr val="bg1"/>
            </a:solidFill>
            <a:round/>
            <a:headEnd/>
            <a:tailEnd/>
          </a:ln>
          <a:effectLst/>
        </p:spPr>
        <p:txBody>
          <a:bodyPr/>
          <a:lstStyle/>
          <a:p>
            <a:endParaRPr lang="en-US"/>
          </a:p>
        </p:txBody>
      </p:sp>
      <p:sp>
        <p:nvSpPr>
          <p:cNvPr id="8272" name="TextBox 1"/>
          <p:cNvSpPr txBox="1">
            <a:spLocks noChangeArrowheads="1"/>
          </p:cNvSpPr>
          <p:nvPr/>
        </p:nvSpPr>
        <p:spPr bwMode="auto">
          <a:xfrm>
            <a:off x="1212850" y="5954713"/>
            <a:ext cx="533400" cy="366712"/>
          </a:xfrm>
          <a:prstGeom prst="rect">
            <a:avLst/>
          </a:prstGeom>
          <a:noFill/>
          <a:ln w="9525">
            <a:noFill/>
            <a:miter lim="800000"/>
            <a:headEnd/>
            <a:tailEnd/>
          </a:ln>
        </p:spPr>
        <p:txBody>
          <a:bodyPr>
            <a:spAutoFit/>
          </a:bodyPr>
          <a:lstStyle/>
          <a:p>
            <a:pPr algn="ctr"/>
            <a:r>
              <a:rPr lang="en-US">
                <a:solidFill>
                  <a:schemeClr val="bg1"/>
                </a:solidFill>
              </a:rPr>
              <a:t>B1</a:t>
            </a:r>
          </a:p>
        </p:txBody>
      </p:sp>
      <p:sp>
        <p:nvSpPr>
          <p:cNvPr id="8273" name="TextBox 251"/>
          <p:cNvSpPr txBox="1">
            <a:spLocks noChangeArrowheads="1"/>
          </p:cNvSpPr>
          <p:nvPr/>
        </p:nvSpPr>
        <p:spPr bwMode="auto">
          <a:xfrm>
            <a:off x="1752600" y="5954713"/>
            <a:ext cx="533400" cy="366712"/>
          </a:xfrm>
          <a:prstGeom prst="rect">
            <a:avLst/>
          </a:prstGeom>
          <a:noFill/>
          <a:ln w="9525">
            <a:noFill/>
            <a:miter lim="800000"/>
            <a:headEnd/>
            <a:tailEnd/>
          </a:ln>
        </p:spPr>
        <p:txBody>
          <a:bodyPr>
            <a:spAutoFit/>
          </a:bodyPr>
          <a:lstStyle/>
          <a:p>
            <a:pPr algn="ctr"/>
            <a:r>
              <a:rPr lang="en-US">
                <a:solidFill>
                  <a:schemeClr val="bg1"/>
                </a:solidFill>
              </a:rPr>
              <a:t>C1</a:t>
            </a:r>
          </a:p>
        </p:txBody>
      </p:sp>
      <p:sp>
        <p:nvSpPr>
          <p:cNvPr id="8274" name="TextBox 252"/>
          <p:cNvSpPr txBox="1">
            <a:spLocks noChangeArrowheads="1"/>
          </p:cNvSpPr>
          <p:nvPr/>
        </p:nvSpPr>
        <p:spPr bwMode="auto">
          <a:xfrm>
            <a:off x="2286000" y="5954713"/>
            <a:ext cx="533400" cy="366712"/>
          </a:xfrm>
          <a:prstGeom prst="rect">
            <a:avLst/>
          </a:prstGeom>
          <a:noFill/>
          <a:ln w="9525">
            <a:noFill/>
            <a:miter lim="800000"/>
            <a:headEnd/>
            <a:tailEnd/>
          </a:ln>
        </p:spPr>
        <p:txBody>
          <a:bodyPr>
            <a:spAutoFit/>
          </a:bodyPr>
          <a:lstStyle/>
          <a:p>
            <a:pPr algn="ctr"/>
            <a:r>
              <a:rPr lang="en-US">
                <a:solidFill>
                  <a:schemeClr val="bg1"/>
                </a:solidFill>
              </a:rPr>
              <a:t>B2</a:t>
            </a:r>
          </a:p>
        </p:txBody>
      </p:sp>
      <p:sp>
        <p:nvSpPr>
          <p:cNvPr id="8275" name="TextBox 253"/>
          <p:cNvSpPr txBox="1">
            <a:spLocks noChangeArrowheads="1"/>
          </p:cNvSpPr>
          <p:nvPr/>
        </p:nvSpPr>
        <p:spPr bwMode="auto">
          <a:xfrm>
            <a:off x="2819400" y="5954713"/>
            <a:ext cx="533400" cy="366712"/>
          </a:xfrm>
          <a:prstGeom prst="rect">
            <a:avLst/>
          </a:prstGeom>
          <a:noFill/>
          <a:ln w="9525">
            <a:noFill/>
            <a:miter lim="800000"/>
            <a:headEnd/>
            <a:tailEnd/>
          </a:ln>
        </p:spPr>
        <p:txBody>
          <a:bodyPr>
            <a:spAutoFit/>
          </a:bodyPr>
          <a:lstStyle/>
          <a:p>
            <a:pPr algn="ctr"/>
            <a:r>
              <a:rPr lang="en-US">
                <a:solidFill>
                  <a:schemeClr val="bg1"/>
                </a:solidFill>
              </a:rPr>
              <a:t>C2</a:t>
            </a:r>
          </a:p>
        </p:txBody>
      </p:sp>
      <p:sp>
        <p:nvSpPr>
          <p:cNvPr id="8276" name="TextBox 254"/>
          <p:cNvSpPr txBox="1">
            <a:spLocks noChangeArrowheads="1"/>
          </p:cNvSpPr>
          <p:nvPr/>
        </p:nvSpPr>
        <p:spPr bwMode="auto">
          <a:xfrm>
            <a:off x="3352800" y="5954713"/>
            <a:ext cx="533400" cy="366712"/>
          </a:xfrm>
          <a:prstGeom prst="rect">
            <a:avLst/>
          </a:prstGeom>
          <a:noFill/>
          <a:ln w="9525">
            <a:noFill/>
            <a:miter lim="800000"/>
            <a:headEnd/>
            <a:tailEnd/>
          </a:ln>
        </p:spPr>
        <p:txBody>
          <a:bodyPr>
            <a:spAutoFit/>
          </a:bodyPr>
          <a:lstStyle/>
          <a:p>
            <a:pPr algn="ctr"/>
            <a:r>
              <a:rPr lang="en-US">
                <a:solidFill>
                  <a:schemeClr val="bg1"/>
                </a:solidFill>
              </a:rPr>
              <a:t>B3</a:t>
            </a:r>
          </a:p>
        </p:txBody>
      </p:sp>
      <p:sp>
        <p:nvSpPr>
          <p:cNvPr id="8277" name="TextBox 255"/>
          <p:cNvSpPr txBox="1">
            <a:spLocks noChangeArrowheads="1"/>
          </p:cNvSpPr>
          <p:nvPr/>
        </p:nvSpPr>
        <p:spPr bwMode="auto">
          <a:xfrm>
            <a:off x="3886200" y="5954713"/>
            <a:ext cx="533400" cy="366712"/>
          </a:xfrm>
          <a:prstGeom prst="rect">
            <a:avLst/>
          </a:prstGeom>
          <a:noFill/>
          <a:ln w="9525">
            <a:noFill/>
            <a:miter lim="800000"/>
            <a:headEnd/>
            <a:tailEnd/>
          </a:ln>
        </p:spPr>
        <p:txBody>
          <a:bodyPr>
            <a:spAutoFit/>
          </a:bodyPr>
          <a:lstStyle/>
          <a:p>
            <a:pPr algn="ctr"/>
            <a:r>
              <a:rPr lang="en-US">
                <a:solidFill>
                  <a:schemeClr val="bg1"/>
                </a:solidFill>
              </a:rPr>
              <a:t>C3</a:t>
            </a:r>
          </a:p>
        </p:txBody>
      </p:sp>
      <p:sp>
        <p:nvSpPr>
          <p:cNvPr id="8278" name="TextBox 256"/>
          <p:cNvSpPr txBox="1">
            <a:spLocks noChangeArrowheads="1"/>
          </p:cNvSpPr>
          <p:nvPr/>
        </p:nvSpPr>
        <p:spPr bwMode="auto">
          <a:xfrm>
            <a:off x="4419600" y="5954713"/>
            <a:ext cx="533400" cy="366712"/>
          </a:xfrm>
          <a:prstGeom prst="rect">
            <a:avLst/>
          </a:prstGeom>
          <a:noFill/>
          <a:ln w="9525">
            <a:noFill/>
            <a:miter lim="800000"/>
            <a:headEnd/>
            <a:tailEnd/>
          </a:ln>
        </p:spPr>
        <p:txBody>
          <a:bodyPr>
            <a:spAutoFit/>
          </a:bodyPr>
          <a:lstStyle/>
          <a:p>
            <a:pPr algn="ctr"/>
            <a:r>
              <a:rPr lang="en-US">
                <a:solidFill>
                  <a:schemeClr val="bg1"/>
                </a:solidFill>
              </a:rPr>
              <a:t>B4</a:t>
            </a:r>
          </a:p>
        </p:txBody>
      </p:sp>
      <p:sp>
        <p:nvSpPr>
          <p:cNvPr id="8279" name="TextBox 257"/>
          <p:cNvSpPr txBox="1">
            <a:spLocks noChangeArrowheads="1"/>
          </p:cNvSpPr>
          <p:nvPr/>
        </p:nvSpPr>
        <p:spPr bwMode="auto">
          <a:xfrm>
            <a:off x="4953000" y="5954713"/>
            <a:ext cx="533400" cy="366712"/>
          </a:xfrm>
          <a:prstGeom prst="rect">
            <a:avLst/>
          </a:prstGeom>
          <a:noFill/>
          <a:ln w="9525">
            <a:noFill/>
            <a:miter lim="800000"/>
            <a:headEnd/>
            <a:tailEnd/>
          </a:ln>
        </p:spPr>
        <p:txBody>
          <a:bodyPr>
            <a:spAutoFit/>
          </a:bodyPr>
          <a:lstStyle/>
          <a:p>
            <a:pPr algn="ctr"/>
            <a:r>
              <a:rPr lang="en-US">
                <a:solidFill>
                  <a:schemeClr val="bg1"/>
                </a:solidFill>
              </a:rPr>
              <a:t>C4</a:t>
            </a:r>
          </a:p>
        </p:txBody>
      </p:sp>
      <p:pic>
        <p:nvPicPr>
          <p:cNvPr id="8201" name="Picture 7"/>
          <p:cNvPicPr>
            <a:picLocks noChangeAspect="1" noChangeArrowheads="1"/>
          </p:cNvPicPr>
          <p:nvPr/>
        </p:nvPicPr>
        <p:blipFill>
          <a:blip r:embed="rId3" cstate="print"/>
          <a:srcRect/>
          <a:stretch>
            <a:fillRect/>
          </a:stretch>
        </p:blipFill>
        <p:spPr bwMode="auto">
          <a:xfrm>
            <a:off x="5048250" y="1219200"/>
            <a:ext cx="3943350" cy="2465388"/>
          </a:xfrm>
          <a:prstGeom prst="rect">
            <a:avLst/>
          </a:prstGeom>
          <a:noFill/>
          <a:ln w="38100">
            <a:solidFill>
              <a:srgbClr val="FF99FF"/>
            </a:solidFill>
            <a:miter lim="800000"/>
            <a:headEnd/>
            <a:tailEnd/>
          </a:ln>
          <a:effectLst/>
        </p:spPr>
      </p:pic>
      <p:sp>
        <p:nvSpPr>
          <p:cNvPr id="87" name="Rectangle 54"/>
          <p:cNvSpPr>
            <a:spLocks noChangeArrowheads="1"/>
          </p:cNvSpPr>
          <p:nvPr/>
        </p:nvSpPr>
        <p:spPr bwMode="auto">
          <a:xfrm>
            <a:off x="3567900" y="663562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1"/>
          <p:cNvSpPr>
            <a:spLocks noGrp="1" noChangeArrowheads="1"/>
          </p:cNvSpPr>
          <p:nvPr>
            <p:ph type="title"/>
          </p:nvPr>
        </p:nvSpPr>
        <p:spPr>
          <a:xfrm>
            <a:off x="0" y="0"/>
            <a:ext cx="8763000" cy="1143000"/>
          </a:xfrm>
          <a:noFill/>
        </p:spPr>
        <p:txBody>
          <a:bodyPr>
            <a:normAutofit/>
          </a:bodyPr>
          <a:lstStyle/>
          <a:p>
            <a:pPr eaLnBrk="1" hangingPunct="1"/>
            <a:r>
              <a:rPr lang="en-US" sz="2600" i="1" dirty="0" smtClean="0">
                <a:solidFill>
                  <a:srgbClr val="FF99FF"/>
                </a:solidFill>
                <a:latin typeface="Times New Roman" pitchFamily="18" charset="0"/>
              </a:rPr>
              <a:t>Aged Animals Show Significantly Lower Scores on Challenge 4 than Adult Animals</a:t>
            </a:r>
          </a:p>
        </p:txBody>
      </p:sp>
      <p:cxnSp>
        <p:nvCxnSpPr>
          <p:cNvPr id="102" name="Straight Connector 101"/>
          <p:cNvCxnSpPr/>
          <p:nvPr/>
        </p:nvCxnSpPr>
        <p:spPr>
          <a:xfrm>
            <a:off x="152400" y="10668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9220" name="TextBox 95"/>
          <p:cNvSpPr txBox="1">
            <a:spLocks noChangeArrowheads="1"/>
          </p:cNvSpPr>
          <p:nvPr/>
        </p:nvSpPr>
        <p:spPr bwMode="auto">
          <a:xfrm>
            <a:off x="1384300" y="1308100"/>
            <a:ext cx="1447800" cy="366713"/>
          </a:xfrm>
          <a:prstGeom prst="rect">
            <a:avLst/>
          </a:prstGeom>
          <a:noFill/>
          <a:ln w="9525">
            <a:noFill/>
            <a:miter lim="800000"/>
            <a:headEnd/>
            <a:tailEnd/>
          </a:ln>
        </p:spPr>
        <p:txBody>
          <a:bodyPr>
            <a:spAutoFit/>
          </a:bodyPr>
          <a:lstStyle/>
          <a:p>
            <a:r>
              <a:rPr lang="en-US" b="1">
                <a:solidFill>
                  <a:schemeClr val="bg1"/>
                </a:solidFill>
              </a:rPr>
              <a:t>A</a:t>
            </a:r>
          </a:p>
        </p:txBody>
      </p:sp>
      <p:sp>
        <p:nvSpPr>
          <p:cNvPr id="9221" name="TextBox 96"/>
          <p:cNvSpPr txBox="1">
            <a:spLocks noChangeArrowheads="1"/>
          </p:cNvSpPr>
          <p:nvPr/>
        </p:nvSpPr>
        <p:spPr bwMode="auto">
          <a:xfrm>
            <a:off x="5270500" y="1308100"/>
            <a:ext cx="1447800" cy="366713"/>
          </a:xfrm>
          <a:prstGeom prst="rect">
            <a:avLst/>
          </a:prstGeom>
          <a:noFill/>
          <a:ln w="9525">
            <a:noFill/>
            <a:miter lim="800000"/>
            <a:headEnd/>
            <a:tailEnd/>
          </a:ln>
        </p:spPr>
        <p:txBody>
          <a:bodyPr>
            <a:spAutoFit/>
          </a:bodyPr>
          <a:lstStyle/>
          <a:p>
            <a:r>
              <a:rPr lang="en-US" b="1">
                <a:solidFill>
                  <a:schemeClr val="bg1"/>
                </a:solidFill>
              </a:rPr>
              <a:t>B</a:t>
            </a:r>
          </a:p>
        </p:txBody>
      </p:sp>
      <p:sp>
        <p:nvSpPr>
          <p:cNvPr id="9324" name="Text Box 56"/>
          <p:cNvSpPr txBox="1">
            <a:spLocks noChangeArrowheads="1"/>
          </p:cNvSpPr>
          <p:nvPr/>
        </p:nvSpPr>
        <p:spPr bwMode="auto">
          <a:xfrm>
            <a:off x="2686050" y="2073275"/>
            <a:ext cx="371475" cy="519113"/>
          </a:xfrm>
          <a:prstGeom prst="rect">
            <a:avLst/>
          </a:prstGeom>
          <a:noFill/>
          <a:ln w="9525">
            <a:noFill/>
            <a:miter lim="800000"/>
            <a:headEnd/>
            <a:tailEnd/>
          </a:ln>
          <a:effectLst/>
        </p:spPr>
        <p:txBody>
          <a:bodyPr>
            <a:spAutoFit/>
          </a:bodyPr>
          <a:lstStyle/>
          <a:p>
            <a:pPr>
              <a:spcBef>
                <a:spcPct val="50000"/>
              </a:spcBef>
            </a:pPr>
            <a:r>
              <a:rPr lang="en-US" sz="2800">
                <a:solidFill>
                  <a:schemeClr val="bg1"/>
                </a:solidFill>
                <a:latin typeface="Times New Roman" pitchFamily="18" charset="0"/>
              </a:rPr>
              <a:t>* </a:t>
            </a:r>
          </a:p>
        </p:txBody>
      </p:sp>
      <p:sp>
        <p:nvSpPr>
          <p:cNvPr id="93" name="Rectangle 64"/>
          <p:cNvSpPr>
            <a:spLocks noChangeArrowheads="1"/>
          </p:cNvSpPr>
          <p:nvPr/>
        </p:nvSpPr>
        <p:spPr bwMode="auto">
          <a:xfrm>
            <a:off x="1809750" y="1970088"/>
            <a:ext cx="473075" cy="2662237"/>
          </a:xfrm>
          <a:prstGeom prst="rect">
            <a:avLst/>
          </a:prstGeom>
          <a:solidFill>
            <a:srgbClr val="0000FF"/>
          </a:solidFill>
          <a:ln w="14288">
            <a:solidFill>
              <a:schemeClr val="bg1"/>
            </a:solidFill>
            <a:miter lim="800000"/>
            <a:headEnd/>
            <a:tailEnd/>
          </a:ln>
        </p:spPr>
        <p:txBody>
          <a:bodyPr/>
          <a:lstStyle/>
          <a:p>
            <a:pPr>
              <a:defRPr/>
            </a:pPr>
            <a:endParaRPr lang="en-US"/>
          </a:p>
        </p:txBody>
      </p:sp>
      <p:sp>
        <p:nvSpPr>
          <p:cNvPr id="94" name="Rectangle 65"/>
          <p:cNvSpPr>
            <a:spLocks noChangeArrowheads="1"/>
          </p:cNvSpPr>
          <p:nvPr/>
        </p:nvSpPr>
        <p:spPr bwMode="auto">
          <a:xfrm>
            <a:off x="2628900" y="2624138"/>
            <a:ext cx="474663" cy="2008187"/>
          </a:xfrm>
          <a:prstGeom prst="rect">
            <a:avLst/>
          </a:prstGeom>
          <a:solidFill>
            <a:srgbClr val="800080"/>
          </a:solidFill>
          <a:ln w="14288">
            <a:solidFill>
              <a:schemeClr val="bg1"/>
            </a:solidFill>
            <a:miter lim="800000"/>
            <a:headEnd/>
            <a:tailEnd/>
          </a:ln>
        </p:spPr>
        <p:txBody>
          <a:bodyPr/>
          <a:lstStyle/>
          <a:p>
            <a:pPr>
              <a:defRPr/>
            </a:pPr>
            <a:endParaRPr lang="en-US"/>
          </a:p>
        </p:txBody>
      </p:sp>
      <p:sp>
        <p:nvSpPr>
          <p:cNvPr id="9337" name="Line 74"/>
          <p:cNvSpPr>
            <a:spLocks noChangeShapeType="1"/>
          </p:cNvSpPr>
          <p:nvPr/>
        </p:nvSpPr>
        <p:spPr bwMode="auto">
          <a:xfrm flipV="1">
            <a:off x="2046288" y="1816100"/>
            <a:ext cx="0" cy="153988"/>
          </a:xfrm>
          <a:prstGeom prst="line">
            <a:avLst/>
          </a:prstGeom>
          <a:noFill/>
          <a:ln w="14288">
            <a:solidFill>
              <a:schemeClr val="bg1"/>
            </a:solidFill>
            <a:round/>
            <a:headEnd/>
            <a:tailEnd/>
          </a:ln>
        </p:spPr>
        <p:txBody>
          <a:bodyPr/>
          <a:lstStyle/>
          <a:p>
            <a:endParaRPr lang="en-US"/>
          </a:p>
        </p:txBody>
      </p:sp>
      <p:sp>
        <p:nvSpPr>
          <p:cNvPr id="9338" name="Line 75"/>
          <p:cNvSpPr>
            <a:spLocks noChangeShapeType="1"/>
          </p:cNvSpPr>
          <p:nvPr/>
        </p:nvSpPr>
        <p:spPr bwMode="auto">
          <a:xfrm>
            <a:off x="2005013" y="1816100"/>
            <a:ext cx="96837" cy="0"/>
          </a:xfrm>
          <a:prstGeom prst="line">
            <a:avLst/>
          </a:prstGeom>
          <a:noFill/>
          <a:ln w="14288">
            <a:solidFill>
              <a:schemeClr val="bg1"/>
            </a:solidFill>
            <a:round/>
            <a:headEnd/>
            <a:tailEnd/>
          </a:ln>
        </p:spPr>
        <p:txBody>
          <a:bodyPr/>
          <a:lstStyle/>
          <a:p>
            <a:endParaRPr lang="en-US"/>
          </a:p>
        </p:txBody>
      </p:sp>
      <p:sp>
        <p:nvSpPr>
          <p:cNvPr id="9339" name="Line 76"/>
          <p:cNvSpPr>
            <a:spLocks noChangeShapeType="1"/>
          </p:cNvSpPr>
          <p:nvPr/>
        </p:nvSpPr>
        <p:spPr bwMode="auto">
          <a:xfrm>
            <a:off x="2046288" y="1970088"/>
            <a:ext cx="0" cy="138112"/>
          </a:xfrm>
          <a:prstGeom prst="line">
            <a:avLst/>
          </a:prstGeom>
          <a:noFill/>
          <a:ln w="14288">
            <a:solidFill>
              <a:schemeClr val="bg1"/>
            </a:solidFill>
            <a:round/>
            <a:headEnd/>
            <a:tailEnd/>
          </a:ln>
        </p:spPr>
        <p:txBody>
          <a:bodyPr/>
          <a:lstStyle/>
          <a:p>
            <a:endParaRPr lang="en-US"/>
          </a:p>
        </p:txBody>
      </p:sp>
      <p:sp>
        <p:nvSpPr>
          <p:cNvPr id="9340" name="Line 77"/>
          <p:cNvSpPr>
            <a:spLocks noChangeShapeType="1"/>
          </p:cNvSpPr>
          <p:nvPr/>
        </p:nvSpPr>
        <p:spPr bwMode="auto">
          <a:xfrm>
            <a:off x="2005013" y="2108200"/>
            <a:ext cx="96837" cy="0"/>
          </a:xfrm>
          <a:prstGeom prst="line">
            <a:avLst/>
          </a:prstGeom>
          <a:noFill/>
          <a:ln w="14288">
            <a:solidFill>
              <a:schemeClr val="bg1"/>
            </a:solidFill>
            <a:round/>
            <a:headEnd/>
            <a:tailEnd/>
          </a:ln>
        </p:spPr>
        <p:txBody>
          <a:bodyPr/>
          <a:lstStyle/>
          <a:p>
            <a:endParaRPr lang="en-US"/>
          </a:p>
        </p:txBody>
      </p:sp>
      <p:sp>
        <p:nvSpPr>
          <p:cNvPr id="9341" name="Line 78"/>
          <p:cNvSpPr>
            <a:spLocks noChangeShapeType="1"/>
          </p:cNvSpPr>
          <p:nvPr/>
        </p:nvSpPr>
        <p:spPr bwMode="auto">
          <a:xfrm flipV="1">
            <a:off x="2867025" y="2498725"/>
            <a:ext cx="0" cy="125413"/>
          </a:xfrm>
          <a:prstGeom prst="line">
            <a:avLst/>
          </a:prstGeom>
          <a:noFill/>
          <a:ln w="14288">
            <a:solidFill>
              <a:schemeClr val="bg1"/>
            </a:solidFill>
            <a:round/>
            <a:headEnd/>
            <a:tailEnd/>
          </a:ln>
        </p:spPr>
        <p:txBody>
          <a:bodyPr/>
          <a:lstStyle/>
          <a:p>
            <a:endParaRPr lang="en-US"/>
          </a:p>
        </p:txBody>
      </p:sp>
      <p:sp>
        <p:nvSpPr>
          <p:cNvPr id="9342" name="Line 79"/>
          <p:cNvSpPr>
            <a:spLocks noChangeShapeType="1"/>
          </p:cNvSpPr>
          <p:nvPr/>
        </p:nvSpPr>
        <p:spPr bwMode="auto">
          <a:xfrm>
            <a:off x="2824163" y="2498725"/>
            <a:ext cx="98425" cy="0"/>
          </a:xfrm>
          <a:prstGeom prst="line">
            <a:avLst/>
          </a:prstGeom>
          <a:noFill/>
          <a:ln w="14288">
            <a:solidFill>
              <a:schemeClr val="bg1"/>
            </a:solidFill>
            <a:round/>
            <a:headEnd/>
            <a:tailEnd/>
          </a:ln>
        </p:spPr>
        <p:txBody>
          <a:bodyPr/>
          <a:lstStyle/>
          <a:p>
            <a:endParaRPr lang="en-US"/>
          </a:p>
        </p:txBody>
      </p:sp>
      <p:sp>
        <p:nvSpPr>
          <p:cNvPr id="9343" name="Line 80"/>
          <p:cNvSpPr>
            <a:spLocks noChangeShapeType="1"/>
          </p:cNvSpPr>
          <p:nvPr/>
        </p:nvSpPr>
        <p:spPr bwMode="auto">
          <a:xfrm>
            <a:off x="2867025" y="2624138"/>
            <a:ext cx="0" cy="125412"/>
          </a:xfrm>
          <a:prstGeom prst="line">
            <a:avLst/>
          </a:prstGeom>
          <a:noFill/>
          <a:ln w="14288">
            <a:solidFill>
              <a:schemeClr val="bg1"/>
            </a:solidFill>
            <a:round/>
            <a:headEnd/>
            <a:tailEnd/>
          </a:ln>
        </p:spPr>
        <p:txBody>
          <a:bodyPr/>
          <a:lstStyle/>
          <a:p>
            <a:endParaRPr lang="en-US"/>
          </a:p>
        </p:txBody>
      </p:sp>
      <p:sp>
        <p:nvSpPr>
          <p:cNvPr id="9344" name="Line 81"/>
          <p:cNvSpPr>
            <a:spLocks noChangeShapeType="1"/>
          </p:cNvSpPr>
          <p:nvPr/>
        </p:nvSpPr>
        <p:spPr bwMode="auto">
          <a:xfrm>
            <a:off x="2824163" y="2749550"/>
            <a:ext cx="98425" cy="0"/>
          </a:xfrm>
          <a:prstGeom prst="line">
            <a:avLst/>
          </a:prstGeom>
          <a:noFill/>
          <a:ln w="14288">
            <a:solidFill>
              <a:schemeClr val="bg1"/>
            </a:solidFill>
            <a:round/>
            <a:headEnd/>
            <a:tailEnd/>
          </a:ln>
        </p:spPr>
        <p:txBody>
          <a:bodyPr/>
          <a:lstStyle/>
          <a:p>
            <a:endParaRPr lang="en-US"/>
          </a:p>
        </p:txBody>
      </p:sp>
      <p:sp>
        <p:nvSpPr>
          <p:cNvPr id="9345" name="Line 82"/>
          <p:cNvSpPr>
            <a:spLocks noChangeShapeType="1"/>
          </p:cNvSpPr>
          <p:nvPr/>
        </p:nvSpPr>
        <p:spPr bwMode="auto">
          <a:xfrm>
            <a:off x="1219200" y="1522413"/>
            <a:ext cx="0" cy="3109912"/>
          </a:xfrm>
          <a:prstGeom prst="line">
            <a:avLst/>
          </a:prstGeom>
          <a:noFill/>
          <a:ln w="0">
            <a:solidFill>
              <a:srgbClr val="FFFFFF"/>
            </a:solidFill>
            <a:round/>
            <a:headEnd/>
            <a:tailEnd/>
          </a:ln>
        </p:spPr>
        <p:txBody>
          <a:bodyPr/>
          <a:lstStyle/>
          <a:p>
            <a:endParaRPr lang="en-US"/>
          </a:p>
        </p:txBody>
      </p:sp>
      <p:sp>
        <p:nvSpPr>
          <p:cNvPr id="9346" name="Line 83"/>
          <p:cNvSpPr>
            <a:spLocks noChangeShapeType="1"/>
          </p:cNvSpPr>
          <p:nvPr/>
        </p:nvSpPr>
        <p:spPr bwMode="auto">
          <a:xfrm>
            <a:off x="1219200" y="4632325"/>
            <a:ext cx="69850" cy="0"/>
          </a:xfrm>
          <a:prstGeom prst="line">
            <a:avLst/>
          </a:prstGeom>
          <a:noFill/>
          <a:ln w="0">
            <a:solidFill>
              <a:srgbClr val="FFFFFF"/>
            </a:solidFill>
            <a:round/>
            <a:headEnd/>
            <a:tailEnd/>
          </a:ln>
        </p:spPr>
        <p:txBody>
          <a:bodyPr/>
          <a:lstStyle/>
          <a:p>
            <a:endParaRPr lang="en-US"/>
          </a:p>
        </p:txBody>
      </p:sp>
      <p:sp>
        <p:nvSpPr>
          <p:cNvPr id="9347" name="Line 84"/>
          <p:cNvSpPr>
            <a:spLocks noChangeShapeType="1"/>
          </p:cNvSpPr>
          <p:nvPr/>
        </p:nvSpPr>
        <p:spPr bwMode="auto">
          <a:xfrm>
            <a:off x="1219200" y="4117975"/>
            <a:ext cx="69850" cy="0"/>
          </a:xfrm>
          <a:prstGeom prst="line">
            <a:avLst/>
          </a:prstGeom>
          <a:noFill/>
          <a:ln w="0">
            <a:solidFill>
              <a:srgbClr val="FFFFFF"/>
            </a:solidFill>
            <a:round/>
            <a:headEnd/>
            <a:tailEnd/>
          </a:ln>
        </p:spPr>
        <p:txBody>
          <a:bodyPr/>
          <a:lstStyle/>
          <a:p>
            <a:endParaRPr lang="en-US"/>
          </a:p>
        </p:txBody>
      </p:sp>
      <p:sp>
        <p:nvSpPr>
          <p:cNvPr id="9348" name="Line 85"/>
          <p:cNvSpPr>
            <a:spLocks noChangeShapeType="1"/>
          </p:cNvSpPr>
          <p:nvPr/>
        </p:nvSpPr>
        <p:spPr bwMode="auto">
          <a:xfrm>
            <a:off x="1219200" y="3600450"/>
            <a:ext cx="69850" cy="0"/>
          </a:xfrm>
          <a:prstGeom prst="line">
            <a:avLst/>
          </a:prstGeom>
          <a:noFill/>
          <a:ln w="0">
            <a:solidFill>
              <a:srgbClr val="FFFFFF"/>
            </a:solidFill>
            <a:round/>
            <a:headEnd/>
            <a:tailEnd/>
          </a:ln>
        </p:spPr>
        <p:txBody>
          <a:bodyPr/>
          <a:lstStyle/>
          <a:p>
            <a:endParaRPr lang="en-US"/>
          </a:p>
        </p:txBody>
      </p:sp>
      <p:sp>
        <p:nvSpPr>
          <p:cNvPr id="9349" name="Line 86"/>
          <p:cNvSpPr>
            <a:spLocks noChangeShapeType="1"/>
          </p:cNvSpPr>
          <p:nvPr/>
        </p:nvSpPr>
        <p:spPr bwMode="auto">
          <a:xfrm>
            <a:off x="1219200" y="3086100"/>
            <a:ext cx="69850" cy="0"/>
          </a:xfrm>
          <a:prstGeom prst="line">
            <a:avLst/>
          </a:prstGeom>
          <a:noFill/>
          <a:ln w="0">
            <a:solidFill>
              <a:srgbClr val="FFFFFF"/>
            </a:solidFill>
            <a:round/>
            <a:headEnd/>
            <a:tailEnd/>
          </a:ln>
        </p:spPr>
        <p:txBody>
          <a:bodyPr/>
          <a:lstStyle/>
          <a:p>
            <a:endParaRPr lang="en-US"/>
          </a:p>
        </p:txBody>
      </p:sp>
      <p:sp>
        <p:nvSpPr>
          <p:cNvPr id="9350" name="Line 87"/>
          <p:cNvSpPr>
            <a:spLocks noChangeShapeType="1"/>
          </p:cNvSpPr>
          <p:nvPr/>
        </p:nvSpPr>
        <p:spPr bwMode="auto">
          <a:xfrm>
            <a:off x="1219200" y="2554288"/>
            <a:ext cx="69850" cy="0"/>
          </a:xfrm>
          <a:prstGeom prst="line">
            <a:avLst/>
          </a:prstGeom>
          <a:noFill/>
          <a:ln w="0">
            <a:solidFill>
              <a:srgbClr val="FFFFFF"/>
            </a:solidFill>
            <a:round/>
            <a:headEnd/>
            <a:tailEnd/>
          </a:ln>
        </p:spPr>
        <p:txBody>
          <a:bodyPr/>
          <a:lstStyle/>
          <a:p>
            <a:endParaRPr lang="en-US"/>
          </a:p>
        </p:txBody>
      </p:sp>
      <p:sp>
        <p:nvSpPr>
          <p:cNvPr id="9351" name="Line 88"/>
          <p:cNvSpPr>
            <a:spLocks noChangeShapeType="1"/>
          </p:cNvSpPr>
          <p:nvPr/>
        </p:nvSpPr>
        <p:spPr bwMode="auto">
          <a:xfrm>
            <a:off x="1219200" y="2039938"/>
            <a:ext cx="69850" cy="0"/>
          </a:xfrm>
          <a:prstGeom prst="line">
            <a:avLst/>
          </a:prstGeom>
          <a:noFill/>
          <a:ln w="0">
            <a:solidFill>
              <a:srgbClr val="FFFFFF"/>
            </a:solidFill>
            <a:round/>
            <a:headEnd/>
            <a:tailEnd/>
          </a:ln>
        </p:spPr>
        <p:txBody>
          <a:bodyPr/>
          <a:lstStyle/>
          <a:p>
            <a:endParaRPr lang="en-US"/>
          </a:p>
        </p:txBody>
      </p:sp>
      <p:sp>
        <p:nvSpPr>
          <p:cNvPr id="9352" name="Line 89"/>
          <p:cNvSpPr>
            <a:spLocks noChangeShapeType="1"/>
          </p:cNvSpPr>
          <p:nvPr/>
        </p:nvSpPr>
        <p:spPr bwMode="auto">
          <a:xfrm>
            <a:off x="1219200" y="1522413"/>
            <a:ext cx="69850" cy="0"/>
          </a:xfrm>
          <a:prstGeom prst="line">
            <a:avLst/>
          </a:prstGeom>
          <a:noFill/>
          <a:ln w="0">
            <a:solidFill>
              <a:srgbClr val="FFFFFF"/>
            </a:solidFill>
            <a:round/>
            <a:headEnd/>
            <a:tailEnd/>
          </a:ln>
        </p:spPr>
        <p:txBody>
          <a:bodyPr/>
          <a:lstStyle/>
          <a:p>
            <a:endParaRPr lang="en-US"/>
          </a:p>
        </p:txBody>
      </p:sp>
      <p:sp>
        <p:nvSpPr>
          <p:cNvPr id="9353" name="Line 90"/>
          <p:cNvSpPr>
            <a:spLocks noChangeShapeType="1"/>
          </p:cNvSpPr>
          <p:nvPr/>
        </p:nvSpPr>
        <p:spPr bwMode="auto">
          <a:xfrm>
            <a:off x="1219200" y="4632325"/>
            <a:ext cx="2638425" cy="0"/>
          </a:xfrm>
          <a:prstGeom prst="line">
            <a:avLst/>
          </a:prstGeom>
          <a:noFill/>
          <a:ln w="0">
            <a:solidFill>
              <a:srgbClr val="FFFFFF"/>
            </a:solidFill>
            <a:round/>
            <a:headEnd/>
            <a:tailEnd/>
          </a:ln>
        </p:spPr>
        <p:txBody>
          <a:bodyPr/>
          <a:lstStyle/>
          <a:p>
            <a:endParaRPr lang="en-US"/>
          </a:p>
        </p:txBody>
      </p:sp>
      <p:sp>
        <p:nvSpPr>
          <p:cNvPr id="9354" name="Rectangle 91"/>
          <p:cNvSpPr>
            <a:spLocks noChangeArrowheads="1"/>
          </p:cNvSpPr>
          <p:nvPr/>
        </p:nvSpPr>
        <p:spPr bwMode="auto">
          <a:xfrm>
            <a:off x="1028700" y="4506913"/>
            <a:ext cx="98425" cy="212725"/>
          </a:xfrm>
          <a:prstGeom prst="rect">
            <a:avLst/>
          </a:prstGeom>
          <a:noFill/>
          <a:ln w="9525">
            <a:noFill/>
            <a:miter lim="800000"/>
            <a:headEnd/>
            <a:tailEnd/>
          </a:ln>
        </p:spPr>
        <p:txBody>
          <a:bodyPr wrap="none" lIns="0" tIns="0" rIns="0" bIns="0">
            <a:spAutoFit/>
          </a:bodyPr>
          <a:lstStyle/>
          <a:p>
            <a:r>
              <a:rPr lang="en-US" sz="1400">
                <a:solidFill>
                  <a:srgbClr val="FFFFFF"/>
                </a:solidFill>
              </a:rPr>
              <a:t>0</a:t>
            </a:r>
            <a:endParaRPr lang="en-US" sz="1400"/>
          </a:p>
        </p:txBody>
      </p:sp>
      <p:sp>
        <p:nvSpPr>
          <p:cNvPr id="9355" name="Rectangle 92"/>
          <p:cNvSpPr>
            <a:spLocks noChangeArrowheads="1"/>
          </p:cNvSpPr>
          <p:nvPr/>
        </p:nvSpPr>
        <p:spPr bwMode="auto">
          <a:xfrm>
            <a:off x="903288" y="3992563"/>
            <a:ext cx="196850" cy="212725"/>
          </a:xfrm>
          <a:prstGeom prst="rect">
            <a:avLst/>
          </a:prstGeom>
          <a:noFill/>
          <a:ln w="9525">
            <a:noFill/>
            <a:miter lim="800000"/>
            <a:headEnd/>
            <a:tailEnd/>
          </a:ln>
        </p:spPr>
        <p:txBody>
          <a:bodyPr wrap="none" lIns="0" tIns="0" rIns="0" bIns="0">
            <a:spAutoFit/>
          </a:bodyPr>
          <a:lstStyle/>
          <a:p>
            <a:r>
              <a:rPr lang="en-US" sz="1400">
                <a:solidFill>
                  <a:srgbClr val="FFFFFF"/>
                </a:solidFill>
              </a:rPr>
              <a:t>10</a:t>
            </a:r>
            <a:endParaRPr lang="en-US" sz="1400"/>
          </a:p>
        </p:txBody>
      </p:sp>
      <p:sp>
        <p:nvSpPr>
          <p:cNvPr id="9356" name="Rectangle 93"/>
          <p:cNvSpPr>
            <a:spLocks noChangeArrowheads="1"/>
          </p:cNvSpPr>
          <p:nvPr/>
        </p:nvSpPr>
        <p:spPr bwMode="auto">
          <a:xfrm>
            <a:off x="903288" y="3475038"/>
            <a:ext cx="196850" cy="212725"/>
          </a:xfrm>
          <a:prstGeom prst="rect">
            <a:avLst/>
          </a:prstGeom>
          <a:noFill/>
          <a:ln w="9525">
            <a:noFill/>
            <a:miter lim="800000"/>
            <a:headEnd/>
            <a:tailEnd/>
          </a:ln>
        </p:spPr>
        <p:txBody>
          <a:bodyPr wrap="none" lIns="0" tIns="0" rIns="0" bIns="0">
            <a:spAutoFit/>
          </a:bodyPr>
          <a:lstStyle/>
          <a:p>
            <a:r>
              <a:rPr lang="en-US" sz="1400">
                <a:solidFill>
                  <a:srgbClr val="FFFFFF"/>
                </a:solidFill>
              </a:rPr>
              <a:t>20</a:t>
            </a:r>
            <a:endParaRPr lang="en-US" sz="1400"/>
          </a:p>
        </p:txBody>
      </p:sp>
      <p:sp>
        <p:nvSpPr>
          <p:cNvPr id="9357" name="Rectangle 94"/>
          <p:cNvSpPr>
            <a:spLocks noChangeArrowheads="1"/>
          </p:cNvSpPr>
          <p:nvPr/>
        </p:nvSpPr>
        <p:spPr bwMode="auto">
          <a:xfrm>
            <a:off x="903288" y="2960688"/>
            <a:ext cx="196850" cy="212725"/>
          </a:xfrm>
          <a:prstGeom prst="rect">
            <a:avLst/>
          </a:prstGeom>
          <a:noFill/>
          <a:ln w="9525">
            <a:noFill/>
            <a:miter lim="800000"/>
            <a:headEnd/>
            <a:tailEnd/>
          </a:ln>
        </p:spPr>
        <p:txBody>
          <a:bodyPr wrap="none" lIns="0" tIns="0" rIns="0" bIns="0">
            <a:spAutoFit/>
          </a:bodyPr>
          <a:lstStyle/>
          <a:p>
            <a:r>
              <a:rPr lang="en-US" sz="1400">
                <a:solidFill>
                  <a:srgbClr val="FFFFFF"/>
                </a:solidFill>
              </a:rPr>
              <a:t>30</a:t>
            </a:r>
            <a:endParaRPr lang="en-US" sz="1400"/>
          </a:p>
        </p:txBody>
      </p:sp>
      <p:sp>
        <p:nvSpPr>
          <p:cNvPr id="9358" name="Rectangle 95"/>
          <p:cNvSpPr>
            <a:spLocks noChangeArrowheads="1"/>
          </p:cNvSpPr>
          <p:nvPr/>
        </p:nvSpPr>
        <p:spPr bwMode="auto">
          <a:xfrm>
            <a:off x="903288" y="2428875"/>
            <a:ext cx="196850" cy="212725"/>
          </a:xfrm>
          <a:prstGeom prst="rect">
            <a:avLst/>
          </a:prstGeom>
          <a:noFill/>
          <a:ln w="9525">
            <a:noFill/>
            <a:miter lim="800000"/>
            <a:headEnd/>
            <a:tailEnd/>
          </a:ln>
        </p:spPr>
        <p:txBody>
          <a:bodyPr wrap="none" lIns="0" tIns="0" rIns="0" bIns="0">
            <a:spAutoFit/>
          </a:bodyPr>
          <a:lstStyle/>
          <a:p>
            <a:r>
              <a:rPr lang="en-US" sz="1400">
                <a:solidFill>
                  <a:srgbClr val="FFFFFF"/>
                </a:solidFill>
              </a:rPr>
              <a:t>40</a:t>
            </a:r>
            <a:endParaRPr lang="en-US" sz="1400"/>
          </a:p>
        </p:txBody>
      </p:sp>
      <p:sp>
        <p:nvSpPr>
          <p:cNvPr id="9359" name="Rectangle 96"/>
          <p:cNvSpPr>
            <a:spLocks noChangeArrowheads="1"/>
          </p:cNvSpPr>
          <p:nvPr/>
        </p:nvSpPr>
        <p:spPr bwMode="auto">
          <a:xfrm>
            <a:off x="903288" y="1914525"/>
            <a:ext cx="196850" cy="212725"/>
          </a:xfrm>
          <a:prstGeom prst="rect">
            <a:avLst/>
          </a:prstGeom>
          <a:noFill/>
          <a:ln w="9525">
            <a:noFill/>
            <a:miter lim="800000"/>
            <a:headEnd/>
            <a:tailEnd/>
          </a:ln>
        </p:spPr>
        <p:txBody>
          <a:bodyPr wrap="none" lIns="0" tIns="0" rIns="0" bIns="0">
            <a:spAutoFit/>
          </a:bodyPr>
          <a:lstStyle/>
          <a:p>
            <a:r>
              <a:rPr lang="en-US" sz="1400">
                <a:solidFill>
                  <a:srgbClr val="FFFFFF"/>
                </a:solidFill>
              </a:rPr>
              <a:t>50</a:t>
            </a:r>
            <a:endParaRPr lang="en-US" sz="1400"/>
          </a:p>
        </p:txBody>
      </p:sp>
      <p:sp>
        <p:nvSpPr>
          <p:cNvPr id="9360" name="Rectangle 97"/>
          <p:cNvSpPr>
            <a:spLocks noChangeArrowheads="1"/>
          </p:cNvSpPr>
          <p:nvPr/>
        </p:nvSpPr>
        <p:spPr bwMode="auto">
          <a:xfrm>
            <a:off x="903288" y="1397000"/>
            <a:ext cx="196850" cy="212725"/>
          </a:xfrm>
          <a:prstGeom prst="rect">
            <a:avLst/>
          </a:prstGeom>
          <a:noFill/>
          <a:ln w="9525">
            <a:noFill/>
            <a:miter lim="800000"/>
            <a:headEnd/>
            <a:tailEnd/>
          </a:ln>
        </p:spPr>
        <p:txBody>
          <a:bodyPr wrap="none" lIns="0" tIns="0" rIns="0" bIns="0">
            <a:spAutoFit/>
          </a:bodyPr>
          <a:lstStyle/>
          <a:p>
            <a:r>
              <a:rPr lang="en-US" sz="1400">
                <a:solidFill>
                  <a:srgbClr val="FFFFFF"/>
                </a:solidFill>
              </a:rPr>
              <a:t>60</a:t>
            </a:r>
            <a:endParaRPr lang="en-US" sz="1400"/>
          </a:p>
        </p:txBody>
      </p:sp>
      <p:sp>
        <p:nvSpPr>
          <p:cNvPr id="9361" name="Rectangle 99"/>
          <p:cNvSpPr>
            <a:spLocks noChangeArrowheads="1"/>
          </p:cNvSpPr>
          <p:nvPr/>
        </p:nvSpPr>
        <p:spPr bwMode="auto">
          <a:xfrm rot="-5400000">
            <a:off x="-416719" y="2912269"/>
            <a:ext cx="1865313" cy="320675"/>
          </a:xfrm>
          <a:prstGeom prst="rect">
            <a:avLst/>
          </a:prstGeom>
          <a:noFill/>
          <a:ln w="9525">
            <a:noFill/>
            <a:miter lim="800000"/>
            <a:headEnd/>
            <a:tailEnd/>
          </a:ln>
        </p:spPr>
        <p:txBody>
          <a:bodyPr wrap="none" lIns="0" tIns="0" rIns="0" bIns="0">
            <a:spAutoFit/>
          </a:bodyPr>
          <a:lstStyle/>
          <a:p>
            <a:r>
              <a:rPr lang="en-US" sz="2100">
                <a:solidFill>
                  <a:srgbClr val="FFFFFF"/>
                </a:solidFill>
              </a:rPr>
              <a:t>Percent Correct</a:t>
            </a:r>
            <a:endParaRPr lang="en-US"/>
          </a:p>
        </p:txBody>
      </p:sp>
      <p:sp>
        <p:nvSpPr>
          <p:cNvPr id="9364" name="TextBox 130"/>
          <p:cNvSpPr txBox="1">
            <a:spLocks noChangeArrowheads="1"/>
          </p:cNvSpPr>
          <p:nvPr/>
        </p:nvSpPr>
        <p:spPr bwMode="auto">
          <a:xfrm>
            <a:off x="1601788" y="4652963"/>
            <a:ext cx="903287" cy="641350"/>
          </a:xfrm>
          <a:prstGeom prst="rect">
            <a:avLst/>
          </a:prstGeom>
          <a:noFill/>
          <a:ln w="9525">
            <a:noFill/>
            <a:miter lim="800000"/>
            <a:headEnd/>
            <a:tailEnd/>
          </a:ln>
        </p:spPr>
        <p:txBody>
          <a:bodyPr>
            <a:spAutoFit/>
          </a:bodyPr>
          <a:lstStyle/>
          <a:p>
            <a:pPr algn="ctr"/>
            <a:r>
              <a:rPr lang="en-US">
                <a:solidFill>
                  <a:schemeClr val="bg1"/>
                </a:solidFill>
              </a:rPr>
              <a:t>Adult</a:t>
            </a:r>
          </a:p>
          <a:p>
            <a:pPr algn="ctr"/>
            <a:r>
              <a:rPr lang="en-US">
                <a:solidFill>
                  <a:schemeClr val="bg1"/>
                </a:solidFill>
              </a:rPr>
              <a:t>C4</a:t>
            </a:r>
          </a:p>
        </p:txBody>
      </p:sp>
      <p:sp>
        <p:nvSpPr>
          <p:cNvPr id="9365" name="TextBox 131"/>
          <p:cNvSpPr txBox="1">
            <a:spLocks noChangeArrowheads="1"/>
          </p:cNvSpPr>
          <p:nvPr/>
        </p:nvSpPr>
        <p:spPr bwMode="auto">
          <a:xfrm>
            <a:off x="2432050" y="4652963"/>
            <a:ext cx="904875" cy="641350"/>
          </a:xfrm>
          <a:prstGeom prst="rect">
            <a:avLst/>
          </a:prstGeom>
          <a:noFill/>
          <a:ln w="9525">
            <a:noFill/>
            <a:miter lim="800000"/>
            <a:headEnd/>
            <a:tailEnd/>
          </a:ln>
        </p:spPr>
        <p:txBody>
          <a:bodyPr>
            <a:spAutoFit/>
          </a:bodyPr>
          <a:lstStyle/>
          <a:p>
            <a:pPr algn="ctr"/>
            <a:r>
              <a:rPr lang="en-US">
                <a:solidFill>
                  <a:schemeClr val="bg1"/>
                </a:solidFill>
              </a:rPr>
              <a:t>Aged</a:t>
            </a:r>
          </a:p>
          <a:p>
            <a:pPr algn="ctr"/>
            <a:r>
              <a:rPr lang="en-US">
                <a:solidFill>
                  <a:schemeClr val="bg1"/>
                </a:solidFill>
              </a:rPr>
              <a:t>C4</a:t>
            </a:r>
          </a:p>
        </p:txBody>
      </p:sp>
      <p:sp>
        <p:nvSpPr>
          <p:cNvPr id="9225" name="Text Box 75"/>
          <p:cNvSpPr txBox="1">
            <a:spLocks noChangeArrowheads="1"/>
          </p:cNvSpPr>
          <p:nvPr/>
        </p:nvSpPr>
        <p:spPr bwMode="auto">
          <a:xfrm>
            <a:off x="5353050" y="4594225"/>
            <a:ext cx="876300" cy="304800"/>
          </a:xfrm>
          <a:prstGeom prst="rect">
            <a:avLst/>
          </a:prstGeom>
          <a:noFill/>
          <a:ln w="9525">
            <a:noFill/>
            <a:miter lim="800000"/>
            <a:headEnd/>
            <a:tailEnd/>
          </a:ln>
          <a:effectLst/>
        </p:spPr>
        <p:txBody>
          <a:bodyPr>
            <a:spAutoFit/>
          </a:bodyPr>
          <a:lstStyle/>
          <a:p>
            <a:pPr algn="ctr">
              <a:spcBef>
                <a:spcPct val="50000"/>
              </a:spcBef>
            </a:pPr>
            <a:r>
              <a:rPr lang="en-US" sz="1400">
                <a:solidFill>
                  <a:schemeClr val="bg1"/>
                </a:solidFill>
              </a:rPr>
              <a:t>(0 – 1)N </a:t>
            </a:r>
          </a:p>
        </p:txBody>
      </p:sp>
      <p:sp>
        <p:nvSpPr>
          <p:cNvPr id="9226" name="Text Box 76"/>
          <p:cNvSpPr txBox="1">
            <a:spLocks noChangeArrowheads="1"/>
          </p:cNvSpPr>
          <p:nvPr/>
        </p:nvSpPr>
        <p:spPr bwMode="auto">
          <a:xfrm>
            <a:off x="6419850" y="4594225"/>
            <a:ext cx="1028700" cy="304800"/>
          </a:xfrm>
          <a:prstGeom prst="rect">
            <a:avLst/>
          </a:prstGeom>
          <a:noFill/>
          <a:ln w="9525">
            <a:noFill/>
            <a:miter lim="800000"/>
            <a:headEnd/>
            <a:tailEnd/>
          </a:ln>
          <a:effectLst/>
        </p:spPr>
        <p:txBody>
          <a:bodyPr>
            <a:spAutoFit/>
          </a:bodyPr>
          <a:lstStyle/>
          <a:p>
            <a:pPr algn="ctr">
              <a:spcBef>
                <a:spcPct val="50000"/>
              </a:spcBef>
            </a:pPr>
            <a:r>
              <a:rPr lang="en-US" sz="1400">
                <a:solidFill>
                  <a:schemeClr val="bg1"/>
                </a:solidFill>
              </a:rPr>
              <a:t>(3 – 4)N</a:t>
            </a:r>
          </a:p>
        </p:txBody>
      </p:sp>
      <p:sp>
        <p:nvSpPr>
          <p:cNvPr id="9227" name="Text Box 77"/>
          <p:cNvSpPr txBox="1">
            <a:spLocks noChangeArrowheads="1"/>
          </p:cNvSpPr>
          <p:nvPr/>
        </p:nvSpPr>
        <p:spPr bwMode="auto">
          <a:xfrm>
            <a:off x="5114925" y="4957763"/>
            <a:ext cx="2338388" cy="366712"/>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Delays (N seconds)</a:t>
            </a:r>
          </a:p>
        </p:txBody>
      </p:sp>
      <p:grpSp>
        <p:nvGrpSpPr>
          <p:cNvPr id="2" name="Group 151"/>
          <p:cNvGrpSpPr>
            <a:grpSpLocks noChangeAspect="1"/>
          </p:cNvGrpSpPr>
          <p:nvPr/>
        </p:nvGrpSpPr>
        <p:grpSpPr bwMode="auto">
          <a:xfrm>
            <a:off x="4783138" y="1357313"/>
            <a:ext cx="2860675" cy="3425825"/>
            <a:chOff x="3181" y="1343"/>
            <a:chExt cx="1387" cy="1661"/>
          </a:xfrm>
        </p:grpSpPr>
        <p:sp>
          <p:nvSpPr>
            <p:cNvPr id="9228" name="Line 83"/>
            <p:cNvSpPr>
              <a:spLocks noChangeAspect="1" noChangeShapeType="1"/>
            </p:cNvSpPr>
            <p:nvPr/>
          </p:nvSpPr>
          <p:spPr bwMode="auto">
            <a:xfrm>
              <a:off x="3280" y="1400"/>
              <a:ext cx="0" cy="1528"/>
            </a:xfrm>
            <a:prstGeom prst="line">
              <a:avLst/>
            </a:prstGeom>
            <a:noFill/>
            <a:ln w="0">
              <a:solidFill>
                <a:srgbClr val="FFFFFF"/>
              </a:solidFill>
              <a:round/>
              <a:headEnd/>
              <a:tailEnd/>
            </a:ln>
          </p:spPr>
          <p:txBody>
            <a:bodyPr/>
            <a:lstStyle/>
            <a:p>
              <a:endParaRPr lang="en-US"/>
            </a:p>
          </p:txBody>
        </p:sp>
        <p:sp>
          <p:nvSpPr>
            <p:cNvPr id="9229" name="Line 84"/>
            <p:cNvSpPr>
              <a:spLocks noChangeAspect="1" noChangeShapeType="1"/>
            </p:cNvSpPr>
            <p:nvPr/>
          </p:nvSpPr>
          <p:spPr bwMode="auto">
            <a:xfrm>
              <a:off x="3280" y="2928"/>
              <a:ext cx="25" cy="0"/>
            </a:xfrm>
            <a:prstGeom prst="line">
              <a:avLst/>
            </a:prstGeom>
            <a:noFill/>
            <a:ln w="0">
              <a:solidFill>
                <a:srgbClr val="FFFFFF"/>
              </a:solidFill>
              <a:round/>
              <a:headEnd/>
              <a:tailEnd/>
            </a:ln>
          </p:spPr>
          <p:txBody>
            <a:bodyPr/>
            <a:lstStyle/>
            <a:p>
              <a:endParaRPr lang="en-US"/>
            </a:p>
          </p:txBody>
        </p:sp>
        <p:sp>
          <p:nvSpPr>
            <p:cNvPr id="9230" name="Line 85"/>
            <p:cNvSpPr>
              <a:spLocks noChangeAspect="1" noChangeShapeType="1"/>
            </p:cNvSpPr>
            <p:nvPr/>
          </p:nvSpPr>
          <p:spPr bwMode="auto">
            <a:xfrm>
              <a:off x="3280" y="2708"/>
              <a:ext cx="25" cy="0"/>
            </a:xfrm>
            <a:prstGeom prst="line">
              <a:avLst/>
            </a:prstGeom>
            <a:noFill/>
            <a:ln w="0">
              <a:solidFill>
                <a:srgbClr val="FFFFFF"/>
              </a:solidFill>
              <a:round/>
              <a:headEnd/>
              <a:tailEnd/>
            </a:ln>
          </p:spPr>
          <p:txBody>
            <a:bodyPr/>
            <a:lstStyle/>
            <a:p>
              <a:endParaRPr lang="en-US"/>
            </a:p>
          </p:txBody>
        </p:sp>
        <p:sp>
          <p:nvSpPr>
            <p:cNvPr id="9231" name="Line 86"/>
            <p:cNvSpPr>
              <a:spLocks noChangeAspect="1" noChangeShapeType="1"/>
            </p:cNvSpPr>
            <p:nvPr/>
          </p:nvSpPr>
          <p:spPr bwMode="auto">
            <a:xfrm>
              <a:off x="3280" y="2494"/>
              <a:ext cx="25" cy="0"/>
            </a:xfrm>
            <a:prstGeom prst="line">
              <a:avLst/>
            </a:prstGeom>
            <a:noFill/>
            <a:ln w="0">
              <a:solidFill>
                <a:srgbClr val="FFFFFF"/>
              </a:solidFill>
              <a:round/>
              <a:headEnd/>
              <a:tailEnd/>
            </a:ln>
          </p:spPr>
          <p:txBody>
            <a:bodyPr/>
            <a:lstStyle/>
            <a:p>
              <a:endParaRPr lang="en-US"/>
            </a:p>
          </p:txBody>
        </p:sp>
        <p:sp>
          <p:nvSpPr>
            <p:cNvPr id="9232" name="Line 87"/>
            <p:cNvSpPr>
              <a:spLocks noChangeAspect="1" noChangeShapeType="1"/>
            </p:cNvSpPr>
            <p:nvPr/>
          </p:nvSpPr>
          <p:spPr bwMode="auto">
            <a:xfrm>
              <a:off x="3280" y="2274"/>
              <a:ext cx="25" cy="0"/>
            </a:xfrm>
            <a:prstGeom prst="line">
              <a:avLst/>
            </a:prstGeom>
            <a:noFill/>
            <a:ln w="0">
              <a:solidFill>
                <a:srgbClr val="FFFFFF"/>
              </a:solidFill>
              <a:round/>
              <a:headEnd/>
              <a:tailEnd/>
            </a:ln>
          </p:spPr>
          <p:txBody>
            <a:bodyPr/>
            <a:lstStyle/>
            <a:p>
              <a:endParaRPr lang="en-US"/>
            </a:p>
          </p:txBody>
        </p:sp>
        <p:sp>
          <p:nvSpPr>
            <p:cNvPr id="9233" name="Line 88"/>
            <p:cNvSpPr>
              <a:spLocks noChangeAspect="1" noChangeShapeType="1"/>
            </p:cNvSpPr>
            <p:nvPr/>
          </p:nvSpPr>
          <p:spPr bwMode="auto">
            <a:xfrm>
              <a:off x="3280" y="2053"/>
              <a:ext cx="25" cy="0"/>
            </a:xfrm>
            <a:prstGeom prst="line">
              <a:avLst/>
            </a:prstGeom>
            <a:noFill/>
            <a:ln w="0">
              <a:solidFill>
                <a:srgbClr val="FFFFFF"/>
              </a:solidFill>
              <a:round/>
              <a:headEnd/>
              <a:tailEnd/>
            </a:ln>
          </p:spPr>
          <p:txBody>
            <a:bodyPr/>
            <a:lstStyle/>
            <a:p>
              <a:endParaRPr lang="en-US"/>
            </a:p>
          </p:txBody>
        </p:sp>
        <p:sp>
          <p:nvSpPr>
            <p:cNvPr id="9234" name="Line 89"/>
            <p:cNvSpPr>
              <a:spLocks noChangeAspect="1" noChangeShapeType="1"/>
            </p:cNvSpPr>
            <p:nvPr/>
          </p:nvSpPr>
          <p:spPr bwMode="auto">
            <a:xfrm>
              <a:off x="3280" y="1833"/>
              <a:ext cx="25" cy="0"/>
            </a:xfrm>
            <a:prstGeom prst="line">
              <a:avLst/>
            </a:prstGeom>
            <a:noFill/>
            <a:ln w="0">
              <a:solidFill>
                <a:srgbClr val="FFFFFF"/>
              </a:solidFill>
              <a:round/>
              <a:headEnd/>
              <a:tailEnd/>
            </a:ln>
          </p:spPr>
          <p:txBody>
            <a:bodyPr/>
            <a:lstStyle/>
            <a:p>
              <a:endParaRPr lang="en-US"/>
            </a:p>
          </p:txBody>
        </p:sp>
        <p:sp>
          <p:nvSpPr>
            <p:cNvPr id="9235" name="Line 90"/>
            <p:cNvSpPr>
              <a:spLocks noChangeAspect="1" noChangeShapeType="1"/>
            </p:cNvSpPr>
            <p:nvPr/>
          </p:nvSpPr>
          <p:spPr bwMode="auto">
            <a:xfrm>
              <a:off x="3280" y="1620"/>
              <a:ext cx="25" cy="0"/>
            </a:xfrm>
            <a:prstGeom prst="line">
              <a:avLst/>
            </a:prstGeom>
            <a:noFill/>
            <a:ln w="0">
              <a:solidFill>
                <a:srgbClr val="FFFFFF"/>
              </a:solidFill>
              <a:round/>
              <a:headEnd/>
              <a:tailEnd/>
            </a:ln>
          </p:spPr>
          <p:txBody>
            <a:bodyPr/>
            <a:lstStyle/>
            <a:p>
              <a:endParaRPr lang="en-US"/>
            </a:p>
          </p:txBody>
        </p:sp>
        <p:sp>
          <p:nvSpPr>
            <p:cNvPr id="9236" name="Line 91"/>
            <p:cNvSpPr>
              <a:spLocks noChangeAspect="1" noChangeShapeType="1"/>
            </p:cNvSpPr>
            <p:nvPr/>
          </p:nvSpPr>
          <p:spPr bwMode="auto">
            <a:xfrm>
              <a:off x="3280" y="1400"/>
              <a:ext cx="25" cy="0"/>
            </a:xfrm>
            <a:prstGeom prst="line">
              <a:avLst/>
            </a:prstGeom>
            <a:noFill/>
            <a:ln w="0">
              <a:solidFill>
                <a:srgbClr val="FFFFFF"/>
              </a:solidFill>
              <a:round/>
              <a:headEnd/>
              <a:tailEnd/>
            </a:ln>
          </p:spPr>
          <p:txBody>
            <a:bodyPr/>
            <a:lstStyle/>
            <a:p>
              <a:endParaRPr lang="en-US"/>
            </a:p>
          </p:txBody>
        </p:sp>
        <p:sp>
          <p:nvSpPr>
            <p:cNvPr id="9237" name="Line 92"/>
            <p:cNvSpPr>
              <a:spLocks noChangeAspect="1" noChangeShapeType="1"/>
            </p:cNvSpPr>
            <p:nvPr/>
          </p:nvSpPr>
          <p:spPr bwMode="auto">
            <a:xfrm>
              <a:off x="3280" y="2928"/>
              <a:ext cx="1288" cy="0"/>
            </a:xfrm>
            <a:prstGeom prst="line">
              <a:avLst/>
            </a:prstGeom>
            <a:noFill/>
            <a:ln w="0">
              <a:solidFill>
                <a:srgbClr val="FFFFFF"/>
              </a:solidFill>
              <a:round/>
              <a:headEnd/>
              <a:tailEnd/>
            </a:ln>
          </p:spPr>
          <p:txBody>
            <a:bodyPr/>
            <a:lstStyle/>
            <a:p>
              <a:endParaRPr lang="en-US"/>
            </a:p>
          </p:txBody>
        </p:sp>
        <p:sp>
          <p:nvSpPr>
            <p:cNvPr id="9238" name="Line 93"/>
            <p:cNvSpPr>
              <a:spLocks noChangeAspect="1" noChangeShapeType="1"/>
            </p:cNvSpPr>
            <p:nvPr/>
          </p:nvSpPr>
          <p:spPr bwMode="auto">
            <a:xfrm flipV="1">
              <a:off x="3602" y="2141"/>
              <a:ext cx="644" cy="485"/>
            </a:xfrm>
            <a:prstGeom prst="line">
              <a:avLst/>
            </a:prstGeom>
            <a:noFill/>
            <a:ln w="28575">
              <a:solidFill>
                <a:srgbClr val="99CCFF"/>
              </a:solidFill>
              <a:round/>
              <a:headEnd/>
              <a:tailEnd/>
            </a:ln>
          </p:spPr>
          <p:txBody>
            <a:bodyPr/>
            <a:lstStyle/>
            <a:p>
              <a:endParaRPr lang="en-US"/>
            </a:p>
          </p:txBody>
        </p:sp>
        <p:sp>
          <p:nvSpPr>
            <p:cNvPr id="9239" name="Line 94"/>
            <p:cNvSpPr>
              <a:spLocks noChangeAspect="1" noChangeShapeType="1"/>
            </p:cNvSpPr>
            <p:nvPr/>
          </p:nvSpPr>
          <p:spPr bwMode="auto">
            <a:xfrm flipV="1">
              <a:off x="3602" y="2620"/>
              <a:ext cx="0" cy="6"/>
            </a:xfrm>
            <a:prstGeom prst="line">
              <a:avLst/>
            </a:prstGeom>
            <a:noFill/>
            <a:ln w="14288">
              <a:solidFill>
                <a:srgbClr val="000000"/>
              </a:solidFill>
              <a:round/>
              <a:headEnd/>
              <a:tailEnd/>
            </a:ln>
          </p:spPr>
          <p:txBody>
            <a:bodyPr/>
            <a:lstStyle/>
            <a:p>
              <a:endParaRPr lang="en-US"/>
            </a:p>
          </p:txBody>
        </p:sp>
        <p:sp>
          <p:nvSpPr>
            <p:cNvPr id="9240" name="Line 95"/>
            <p:cNvSpPr>
              <a:spLocks noChangeAspect="1" noChangeShapeType="1"/>
            </p:cNvSpPr>
            <p:nvPr/>
          </p:nvSpPr>
          <p:spPr bwMode="auto">
            <a:xfrm flipV="1">
              <a:off x="4246" y="2110"/>
              <a:ext cx="0" cy="31"/>
            </a:xfrm>
            <a:prstGeom prst="line">
              <a:avLst/>
            </a:prstGeom>
            <a:noFill/>
            <a:ln w="14288">
              <a:solidFill>
                <a:srgbClr val="000000"/>
              </a:solidFill>
              <a:round/>
              <a:headEnd/>
              <a:tailEnd/>
            </a:ln>
          </p:spPr>
          <p:txBody>
            <a:bodyPr/>
            <a:lstStyle/>
            <a:p>
              <a:endParaRPr lang="en-US"/>
            </a:p>
          </p:txBody>
        </p:sp>
        <p:sp>
          <p:nvSpPr>
            <p:cNvPr id="9241" name="Line 96"/>
            <p:cNvSpPr>
              <a:spLocks noChangeAspect="1" noChangeShapeType="1"/>
            </p:cNvSpPr>
            <p:nvPr/>
          </p:nvSpPr>
          <p:spPr bwMode="auto">
            <a:xfrm>
              <a:off x="3602" y="2626"/>
              <a:ext cx="0" cy="7"/>
            </a:xfrm>
            <a:prstGeom prst="line">
              <a:avLst/>
            </a:prstGeom>
            <a:noFill/>
            <a:ln w="14288">
              <a:solidFill>
                <a:srgbClr val="000000"/>
              </a:solidFill>
              <a:round/>
              <a:headEnd/>
              <a:tailEnd/>
            </a:ln>
          </p:spPr>
          <p:txBody>
            <a:bodyPr/>
            <a:lstStyle/>
            <a:p>
              <a:endParaRPr lang="en-US"/>
            </a:p>
          </p:txBody>
        </p:sp>
        <p:sp>
          <p:nvSpPr>
            <p:cNvPr id="9242" name="Line 97"/>
            <p:cNvSpPr>
              <a:spLocks noChangeAspect="1" noChangeShapeType="1"/>
            </p:cNvSpPr>
            <p:nvPr/>
          </p:nvSpPr>
          <p:spPr bwMode="auto">
            <a:xfrm>
              <a:off x="4246" y="2141"/>
              <a:ext cx="0" cy="32"/>
            </a:xfrm>
            <a:prstGeom prst="line">
              <a:avLst/>
            </a:prstGeom>
            <a:noFill/>
            <a:ln w="14288">
              <a:solidFill>
                <a:srgbClr val="000000"/>
              </a:solidFill>
              <a:round/>
              <a:headEnd/>
              <a:tailEnd/>
            </a:ln>
          </p:spPr>
          <p:txBody>
            <a:bodyPr/>
            <a:lstStyle/>
            <a:p>
              <a:endParaRPr lang="en-US"/>
            </a:p>
          </p:txBody>
        </p:sp>
        <p:sp>
          <p:nvSpPr>
            <p:cNvPr id="9243" name="Line 98"/>
            <p:cNvSpPr>
              <a:spLocks noChangeAspect="1" noChangeShapeType="1"/>
            </p:cNvSpPr>
            <p:nvPr/>
          </p:nvSpPr>
          <p:spPr bwMode="auto">
            <a:xfrm flipV="1">
              <a:off x="3602" y="2224"/>
              <a:ext cx="644" cy="390"/>
            </a:xfrm>
            <a:prstGeom prst="line">
              <a:avLst/>
            </a:prstGeom>
            <a:noFill/>
            <a:ln w="28575">
              <a:solidFill>
                <a:srgbClr val="CC99FF"/>
              </a:solidFill>
              <a:round/>
              <a:headEnd/>
              <a:tailEnd/>
            </a:ln>
          </p:spPr>
          <p:txBody>
            <a:bodyPr/>
            <a:lstStyle/>
            <a:p>
              <a:endParaRPr lang="en-US"/>
            </a:p>
          </p:txBody>
        </p:sp>
        <p:sp>
          <p:nvSpPr>
            <p:cNvPr id="9244" name="Line 99"/>
            <p:cNvSpPr>
              <a:spLocks noChangeAspect="1" noChangeShapeType="1"/>
            </p:cNvSpPr>
            <p:nvPr/>
          </p:nvSpPr>
          <p:spPr bwMode="auto">
            <a:xfrm flipV="1">
              <a:off x="3602" y="2588"/>
              <a:ext cx="0" cy="26"/>
            </a:xfrm>
            <a:prstGeom prst="line">
              <a:avLst/>
            </a:prstGeom>
            <a:noFill/>
            <a:ln w="14288">
              <a:solidFill>
                <a:srgbClr val="000000"/>
              </a:solidFill>
              <a:round/>
              <a:headEnd/>
              <a:tailEnd/>
            </a:ln>
          </p:spPr>
          <p:txBody>
            <a:bodyPr/>
            <a:lstStyle/>
            <a:p>
              <a:endParaRPr lang="en-US"/>
            </a:p>
          </p:txBody>
        </p:sp>
        <p:sp>
          <p:nvSpPr>
            <p:cNvPr id="9245" name="Line 100"/>
            <p:cNvSpPr>
              <a:spLocks noChangeAspect="1" noChangeShapeType="1"/>
            </p:cNvSpPr>
            <p:nvPr/>
          </p:nvSpPr>
          <p:spPr bwMode="auto">
            <a:xfrm>
              <a:off x="3587" y="2588"/>
              <a:ext cx="35" cy="0"/>
            </a:xfrm>
            <a:prstGeom prst="line">
              <a:avLst/>
            </a:prstGeom>
            <a:noFill/>
            <a:ln w="14288">
              <a:solidFill>
                <a:srgbClr val="000000"/>
              </a:solidFill>
              <a:round/>
              <a:headEnd/>
              <a:tailEnd/>
            </a:ln>
          </p:spPr>
          <p:txBody>
            <a:bodyPr/>
            <a:lstStyle/>
            <a:p>
              <a:endParaRPr lang="en-US"/>
            </a:p>
          </p:txBody>
        </p:sp>
        <p:sp>
          <p:nvSpPr>
            <p:cNvPr id="9246" name="Line 101"/>
            <p:cNvSpPr>
              <a:spLocks noChangeAspect="1" noChangeShapeType="1"/>
            </p:cNvSpPr>
            <p:nvPr/>
          </p:nvSpPr>
          <p:spPr bwMode="auto">
            <a:xfrm flipV="1">
              <a:off x="4246" y="2192"/>
              <a:ext cx="0" cy="32"/>
            </a:xfrm>
            <a:prstGeom prst="line">
              <a:avLst/>
            </a:prstGeom>
            <a:noFill/>
            <a:ln w="14288">
              <a:solidFill>
                <a:srgbClr val="000000"/>
              </a:solidFill>
              <a:round/>
              <a:headEnd/>
              <a:tailEnd/>
            </a:ln>
          </p:spPr>
          <p:txBody>
            <a:bodyPr/>
            <a:lstStyle/>
            <a:p>
              <a:endParaRPr lang="en-US"/>
            </a:p>
          </p:txBody>
        </p:sp>
        <p:sp>
          <p:nvSpPr>
            <p:cNvPr id="9247" name="Line 102"/>
            <p:cNvSpPr>
              <a:spLocks noChangeAspect="1" noChangeShapeType="1"/>
            </p:cNvSpPr>
            <p:nvPr/>
          </p:nvSpPr>
          <p:spPr bwMode="auto">
            <a:xfrm>
              <a:off x="4231" y="2192"/>
              <a:ext cx="35" cy="0"/>
            </a:xfrm>
            <a:prstGeom prst="line">
              <a:avLst/>
            </a:prstGeom>
            <a:noFill/>
            <a:ln w="14288">
              <a:solidFill>
                <a:srgbClr val="000000"/>
              </a:solidFill>
              <a:round/>
              <a:headEnd/>
              <a:tailEnd/>
            </a:ln>
          </p:spPr>
          <p:txBody>
            <a:bodyPr/>
            <a:lstStyle/>
            <a:p>
              <a:endParaRPr lang="en-US"/>
            </a:p>
          </p:txBody>
        </p:sp>
        <p:sp>
          <p:nvSpPr>
            <p:cNvPr id="9248" name="Line 103"/>
            <p:cNvSpPr>
              <a:spLocks noChangeAspect="1" noChangeShapeType="1"/>
            </p:cNvSpPr>
            <p:nvPr/>
          </p:nvSpPr>
          <p:spPr bwMode="auto">
            <a:xfrm>
              <a:off x="3602" y="2614"/>
              <a:ext cx="0" cy="25"/>
            </a:xfrm>
            <a:prstGeom prst="line">
              <a:avLst/>
            </a:prstGeom>
            <a:noFill/>
            <a:ln w="14288">
              <a:solidFill>
                <a:srgbClr val="000000"/>
              </a:solidFill>
              <a:round/>
              <a:headEnd/>
              <a:tailEnd/>
            </a:ln>
          </p:spPr>
          <p:txBody>
            <a:bodyPr/>
            <a:lstStyle/>
            <a:p>
              <a:endParaRPr lang="en-US"/>
            </a:p>
          </p:txBody>
        </p:sp>
        <p:sp>
          <p:nvSpPr>
            <p:cNvPr id="9249" name="Line 104"/>
            <p:cNvSpPr>
              <a:spLocks noChangeAspect="1" noChangeShapeType="1"/>
            </p:cNvSpPr>
            <p:nvPr/>
          </p:nvSpPr>
          <p:spPr bwMode="auto">
            <a:xfrm>
              <a:off x="3587" y="2639"/>
              <a:ext cx="35" cy="0"/>
            </a:xfrm>
            <a:prstGeom prst="line">
              <a:avLst/>
            </a:prstGeom>
            <a:noFill/>
            <a:ln w="14288">
              <a:solidFill>
                <a:srgbClr val="000000"/>
              </a:solidFill>
              <a:round/>
              <a:headEnd/>
              <a:tailEnd/>
            </a:ln>
          </p:spPr>
          <p:txBody>
            <a:bodyPr/>
            <a:lstStyle/>
            <a:p>
              <a:endParaRPr lang="en-US"/>
            </a:p>
          </p:txBody>
        </p:sp>
        <p:sp>
          <p:nvSpPr>
            <p:cNvPr id="9250" name="Line 105"/>
            <p:cNvSpPr>
              <a:spLocks noChangeAspect="1" noChangeShapeType="1"/>
            </p:cNvSpPr>
            <p:nvPr/>
          </p:nvSpPr>
          <p:spPr bwMode="auto">
            <a:xfrm>
              <a:off x="4246" y="2224"/>
              <a:ext cx="0" cy="25"/>
            </a:xfrm>
            <a:prstGeom prst="line">
              <a:avLst/>
            </a:prstGeom>
            <a:noFill/>
            <a:ln w="14288">
              <a:solidFill>
                <a:srgbClr val="000000"/>
              </a:solidFill>
              <a:round/>
              <a:headEnd/>
              <a:tailEnd/>
            </a:ln>
          </p:spPr>
          <p:txBody>
            <a:bodyPr/>
            <a:lstStyle/>
            <a:p>
              <a:endParaRPr lang="en-US"/>
            </a:p>
          </p:txBody>
        </p:sp>
        <p:sp>
          <p:nvSpPr>
            <p:cNvPr id="9251" name="Line 106"/>
            <p:cNvSpPr>
              <a:spLocks noChangeAspect="1" noChangeShapeType="1"/>
            </p:cNvSpPr>
            <p:nvPr/>
          </p:nvSpPr>
          <p:spPr bwMode="auto">
            <a:xfrm>
              <a:off x="4231" y="2249"/>
              <a:ext cx="35" cy="0"/>
            </a:xfrm>
            <a:prstGeom prst="line">
              <a:avLst/>
            </a:prstGeom>
            <a:noFill/>
            <a:ln w="14288">
              <a:solidFill>
                <a:srgbClr val="000000"/>
              </a:solidFill>
              <a:round/>
              <a:headEnd/>
              <a:tailEnd/>
            </a:ln>
          </p:spPr>
          <p:txBody>
            <a:bodyPr/>
            <a:lstStyle/>
            <a:p>
              <a:endParaRPr lang="en-US"/>
            </a:p>
          </p:txBody>
        </p:sp>
        <p:sp>
          <p:nvSpPr>
            <p:cNvPr id="9252" name="Line 107"/>
            <p:cNvSpPr>
              <a:spLocks noChangeAspect="1" noChangeShapeType="1"/>
            </p:cNvSpPr>
            <p:nvPr/>
          </p:nvSpPr>
          <p:spPr bwMode="auto">
            <a:xfrm flipV="1">
              <a:off x="3602" y="1833"/>
              <a:ext cx="644" cy="485"/>
            </a:xfrm>
            <a:prstGeom prst="line">
              <a:avLst/>
            </a:prstGeom>
            <a:noFill/>
            <a:ln w="28575">
              <a:solidFill>
                <a:srgbClr val="0000FF"/>
              </a:solidFill>
              <a:round/>
              <a:headEnd/>
              <a:tailEnd/>
            </a:ln>
          </p:spPr>
          <p:txBody>
            <a:bodyPr/>
            <a:lstStyle/>
            <a:p>
              <a:endParaRPr lang="en-US"/>
            </a:p>
          </p:txBody>
        </p:sp>
        <p:sp>
          <p:nvSpPr>
            <p:cNvPr id="9253" name="Line 108"/>
            <p:cNvSpPr>
              <a:spLocks noChangeAspect="1" noChangeShapeType="1"/>
            </p:cNvSpPr>
            <p:nvPr/>
          </p:nvSpPr>
          <p:spPr bwMode="auto">
            <a:xfrm flipV="1">
              <a:off x="3602" y="2230"/>
              <a:ext cx="0" cy="88"/>
            </a:xfrm>
            <a:prstGeom prst="line">
              <a:avLst/>
            </a:prstGeom>
            <a:noFill/>
            <a:ln w="14288">
              <a:solidFill>
                <a:srgbClr val="0000FF"/>
              </a:solidFill>
              <a:round/>
              <a:headEnd/>
              <a:tailEnd/>
            </a:ln>
          </p:spPr>
          <p:txBody>
            <a:bodyPr/>
            <a:lstStyle/>
            <a:p>
              <a:endParaRPr lang="en-US"/>
            </a:p>
          </p:txBody>
        </p:sp>
        <p:sp>
          <p:nvSpPr>
            <p:cNvPr id="9254" name="Line 109"/>
            <p:cNvSpPr>
              <a:spLocks noChangeAspect="1" noChangeShapeType="1"/>
            </p:cNvSpPr>
            <p:nvPr/>
          </p:nvSpPr>
          <p:spPr bwMode="auto">
            <a:xfrm>
              <a:off x="3587" y="2230"/>
              <a:ext cx="35" cy="0"/>
            </a:xfrm>
            <a:prstGeom prst="line">
              <a:avLst/>
            </a:prstGeom>
            <a:noFill/>
            <a:ln w="14288">
              <a:solidFill>
                <a:srgbClr val="0000FF"/>
              </a:solidFill>
              <a:round/>
              <a:headEnd/>
              <a:tailEnd/>
            </a:ln>
          </p:spPr>
          <p:txBody>
            <a:bodyPr/>
            <a:lstStyle/>
            <a:p>
              <a:endParaRPr lang="en-US"/>
            </a:p>
          </p:txBody>
        </p:sp>
        <p:sp>
          <p:nvSpPr>
            <p:cNvPr id="9255" name="Line 110"/>
            <p:cNvSpPr>
              <a:spLocks noChangeAspect="1" noChangeShapeType="1"/>
            </p:cNvSpPr>
            <p:nvPr/>
          </p:nvSpPr>
          <p:spPr bwMode="auto">
            <a:xfrm flipV="1">
              <a:off x="4246" y="1745"/>
              <a:ext cx="0" cy="88"/>
            </a:xfrm>
            <a:prstGeom prst="line">
              <a:avLst/>
            </a:prstGeom>
            <a:noFill/>
            <a:ln w="14288">
              <a:solidFill>
                <a:srgbClr val="0000FF"/>
              </a:solidFill>
              <a:round/>
              <a:headEnd/>
              <a:tailEnd/>
            </a:ln>
          </p:spPr>
          <p:txBody>
            <a:bodyPr/>
            <a:lstStyle/>
            <a:p>
              <a:endParaRPr lang="en-US"/>
            </a:p>
          </p:txBody>
        </p:sp>
        <p:sp>
          <p:nvSpPr>
            <p:cNvPr id="9256" name="Line 111"/>
            <p:cNvSpPr>
              <a:spLocks noChangeAspect="1" noChangeShapeType="1"/>
            </p:cNvSpPr>
            <p:nvPr/>
          </p:nvSpPr>
          <p:spPr bwMode="auto">
            <a:xfrm>
              <a:off x="4231" y="1745"/>
              <a:ext cx="35" cy="0"/>
            </a:xfrm>
            <a:prstGeom prst="line">
              <a:avLst/>
            </a:prstGeom>
            <a:noFill/>
            <a:ln w="14288">
              <a:solidFill>
                <a:srgbClr val="0000FF"/>
              </a:solidFill>
              <a:round/>
              <a:headEnd/>
              <a:tailEnd/>
            </a:ln>
          </p:spPr>
          <p:txBody>
            <a:bodyPr/>
            <a:lstStyle/>
            <a:p>
              <a:endParaRPr lang="en-US"/>
            </a:p>
          </p:txBody>
        </p:sp>
        <p:sp>
          <p:nvSpPr>
            <p:cNvPr id="9257" name="Line 112"/>
            <p:cNvSpPr>
              <a:spLocks noChangeAspect="1" noChangeShapeType="1"/>
            </p:cNvSpPr>
            <p:nvPr/>
          </p:nvSpPr>
          <p:spPr bwMode="auto">
            <a:xfrm>
              <a:off x="3602" y="2318"/>
              <a:ext cx="0" cy="82"/>
            </a:xfrm>
            <a:prstGeom prst="line">
              <a:avLst/>
            </a:prstGeom>
            <a:noFill/>
            <a:ln w="14288">
              <a:solidFill>
                <a:srgbClr val="0000FF"/>
              </a:solidFill>
              <a:round/>
              <a:headEnd/>
              <a:tailEnd/>
            </a:ln>
          </p:spPr>
          <p:txBody>
            <a:bodyPr/>
            <a:lstStyle/>
            <a:p>
              <a:endParaRPr lang="en-US"/>
            </a:p>
          </p:txBody>
        </p:sp>
        <p:sp>
          <p:nvSpPr>
            <p:cNvPr id="9258" name="Line 113"/>
            <p:cNvSpPr>
              <a:spLocks noChangeAspect="1" noChangeShapeType="1"/>
            </p:cNvSpPr>
            <p:nvPr/>
          </p:nvSpPr>
          <p:spPr bwMode="auto">
            <a:xfrm>
              <a:off x="3587" y="2400"/>
              <a:ext cx="35" cy="0"/>
            </a:xfrm>
            <a:prstGeom prst="line">
              <a:avLst/>
            </a:prstGeom>
            <a:noFill/>
            <a:ln w="14288">
              <a:solidFill>
                <a:srgbClr val="0000FF"/>
              </a:solidFill>
              <a:round/>
              <a:headEnd/>
              <a:tailEnd/>
            </a:ln>
          </p:spPr>
          <p:txBody>
            <a:bodyPr/>
            <a:lstStyle/>
            <a:p>
              <a:endParaRPr lang="en-US"/>
            </a:p>
          </p:txBody>
        </p:sp>
        <p:sp>
          <p:nvSpPr>
            <p:cNvPr id="9259" name="Line 114"/>
            <p:cNvSpPr>
              <a:spLocks noChangeAspect="1" noChangeShapeType="1"/>
            </p:cNvSpPr>
            <p:nvPr/>
          </p:nvSpPr>
          <p:spPr bwMode="auto">
            <a:xfrm>
              <a:off x="4246" y="1833"/>
              <a:ext cx="0" cy="95"/>
            </a:xfrm>
            <a:prstGeom prst="line">
              <a:avLst/>
            </a:prstGeom>
            <a:noFill/>
            <a:ln w="14288">
              <a:solidFill>
                <a:srgbClr val="0000FF"/>
              </a:solidFill>
              <a:round/>
              <a:headEnd/>
              <a:tailEnd/>
            </a:ln>
          </p:spPr>
          <p:txBody>
            <a:bodyPr/>
            <a:lstStyle/>
            <a:p>
              <a:endParaRPr lang="en-US"/>
            </a:p>
          </p:txBody>
        </p:sp>
        <p:sp>
          <p:nvSpPr>
            <p:cNvPr id="9260" name="Line 115"/>
            <p:cNvSpPr>
              <a:spLocks noChangeAspect="1" noChangeShapeType="1"/>
            </p:cNvSpPr>
            <p:nvPr/>
          </p:nvSpPr>
          <p:spPr bwMode="auto">
            <a:xfrm>
              <a:off x="4231" y="1928"/>
              <a:ext cx="35" cy="0"/>
            </a:xfrm>
            <a:prstGeom prst="line">
              <a:avLst/>
            </a:prstGeom>
            <a:noFill/>
            <a:ln w="14288">
              <a:solidFill>
                <a:srgbClr val="0000FF"/>
              </a:solidFill>
              <a:round/>
              <a:headEnd/>
              <a:tailEnd/>
            </a:ln>
          </p:spPr>
          <p:txBody>
            <a:bodyPr/>
            <a:lstStyle/>
            <a:p>
              <a:endParaRPr lang="en-US"/>
            </a:p>
          </p:txBody>
        </p:sp>
        <p:sp>
          <p:nvSpPr>
            <p:cNvPr id="9261" name="Line 116"/>
            <p:cNvSpPr>
              <a:spLocks noChangeAspect="1" noChangeShapeType="1"/>
            </p:cNvSpPr>
            <p:nvPr/>
          </p:nvSpPr>
          <p:spPr bwMode="auto">
            <a:xfrm flipV="1">
              <a:off x="3602" y="1664"/>
              <a:ext cx="644" cy="389"/>
            </a:xfrm>
            <a:prstGeom prst="line">
              <a:avLst/>
            </a:prstGeom>
            <a:noFill/>
            <a:ln w="28575">
              <a:solidFill>
                <a:srgbClr val="800080"/>
              </a:solidFill>
              <a:round/>
              <a:headEnd/>
              <a:tailEnd/>
            </a:ln>
          </p:spPr>
          <p:txBody>
            <a:bodyPr/>
            <a:lstStyle/>
            <a:p>
              <a:endParaRPr lang="en-US"/>
            </a:p>
          </p:txBody>
        </p:sp>
        <p:sp>
          <p:nvSpPr>
            <p:cNvPr id="9262" name="Line 117"/>
            <p:cNvSpPr>
              <a:spLocks noChangeAspect="1" noChangeShapeType="1"/>
            </p:cNvSpPr>
            <p:nvPr/>
          </p:nvSpPr>
          <p:spPr bwMode="auto">
            <a:xfrm flipV="1">
              <a:off x="3602" y="1947"/>
              <a:ext cx="0" cy="106"/>
            </a:xfrm>
            <a:prstGeom prst="line">
              <a:avLst/>
            </a:prstGeom>
            <a:noFill/>
            <a:ln w="14288">
              <a:solidFill>
                <a:srgbClr val="800080"/>
              </a:solidFill>
              <a:round/>
              <a:headEnd/>
              <a:tailEnd/>
            </a:ln>
          </p:spPr>
          <p:txBody>
            <a:bodyPr/>
            <a:lstStyle/>
            <a:p>
              <a:endParaRPr lang="en-US"/>
            </a:p>
          </p:txBody>
        </p:sp>
        <p:sp>
          <p:nvSpPr>
            <p:cNvPr id="9263" name="Line 118"/>
            <p:cNvSpPr>
              <a:spLocks noChangeAspect="1" noChangeShapeType="1"/>
            </p:cNvSpPr>
            <p:nvPr/>
          </p:nvSpPr>
          <p:spPr bwMode="auto">
            <a:xfrm>
              <a:off x="3587" y="1947"/>
              <a:ext cx="35" cy="0"/>
            </a:xfrm>
            <a:prstGeom prst="line">
              <a:avLst/>
            </a:prstGeom>
            <a:noFill/>
            <a:ln w="14288">
              <a:solidFill>
                <a:srgbClr val="800080"/>
              </a:solidFill>
              <a:round/>
              <a:headEnd/>
              <a:tailEnd/>
            </a:ln>
          </p:spPr>
          <p:txBody>
            <a:bodyPr/>
            <a:lstStyle/>
            <a:p>
              <a:endParaRPr lang="en-US"/>
            </a:p>
          </p:txBody>
        </p:sp>
        <p:sp>
          <p:nvSpPr>
            <p:cNvPr id="9264" name="Line 119"/>
            <p:cNvSpPr>
              <a:spLocks noChangeAspect="1" noChangeShapeType="1"/>
            </p:cNvSpPr>
            <p:nvPr/>
          </p:nvSpPr>
          <p:spPr bwMode="auto">
            <a:xfrm flipV="1">
              <a:off x="4246" y="1620"/>
              <a:ext cx="0" cy="44"/>
            </a:xfrm>
            <a:prstGeom prst="line">
              <a:avLst/>
            </a:prstGeom>
            <a:noFill/>
            <a:ln w="14288">
              <a:solidFill>
                <a:srgbClr val="800080"/>
              </a:solidFill>
              <a:round/>
              <a:headEnd/>
              <a:tailEnd/>
            </a:ln>
          </p:spPr>
          <p:txBody>
            <a:bodyPr/>
            <a:lstStyle/>
            <a:p>
              <a:endParaRPr lang="en-US"/>
            </a:p>
          </p:txBody>
        </p:sp>
        <p:sp>
          <p:nvSpPr>
            <p:cNvPr id="9265" name="Line 120"/>
            <p:cNvSpPr>
              <a:spLocks noChangeAspect="1" noChangeShapeType="1"/>
            </p:cNvSpPr>
            <p:nvPr/>
          </p:nvSpPr>
          <p:spPr bwMode="auto">
            <a:xfrm>
              <a:off x="4231" y="1620"/>
              <a:ext cx="35" cy="0"/>
            </a:xfrm>
            <a:prstGeom prst="line">
              <a:avLst/>
            </a:prstGeom>
            <a:noFill/>
            <a:ln w="14288">
              <a:solidFill>
                <a:srgbClr val="800080"/>
              </a:solidFill>
              <a:round/>
              <a:headEnd/>
              <a:tailEnd/>
            </a:ln>
          </p:spPr>
          <p:txBody>
            <a:bodyPr/>
            <a:lstStyle/>
            <a:p>
              <a:endParaRPr lang="en-US"/>
            </a:p>
          </p:txBody>
        </p:sp>
        <p:sp>
          <p:nvSpPr>
            <p:cNvPr id="9266" name="Line 121"/>
            <p:cNvSpPr>
              <a:spLocks noChangeAspect="1" noChangeShapeType="1"/>
            </p:cNvSpPr>
            <p:nvPr/>
          </p:nvSpPr>
          <p:spPr bwMode="auto">
            <a:xfrm>
              <a:off x="3602" y="2053"/>
              <a:ext cx="0" cy="114"/>
            </a:xfrm>
            <a:prstGeom prst="line">
              <a:avLst/>
            </a:prstGeom>
            <a:noFill/>
            <a:ln w="14288">
              <a:solidFill>
                <a:srgbClr val="800080"/>
              </a:solidFill>
              <a:round/>
              <a:headEnd/>
              <a:tailEnd/>
            </a:ln>
          </p:spPr>
          <p:txBody>
            <a:bodyPr/>
            <a:lstStyle/>
            <a:p>
              <a:endParaRPr lang="en-US"/>
            </a:p>
          </p:txBody>
        </p:sp>
        <p:sp>
          <p:nvSpPr>
            <p:cNvPr id="9267" name="Line 122"/>
            <p:cNvSpPr>
              <a:spLocks noChangeAspect="1" noChangeShapeType="1"/>
            </p:cNvSpPr>
            <p:nvPr/>
          </p:nvSpPr>
          <p:spPr bwMode="auto">
            <a:xfrm>
              <a:off x="3587" y="2167"/>
              <a:ext cx="35" cy="0"/>
            </a:xfrm>
            <a:prstGeom prst="line">
              <a:avLst/>
            </a:prstGeom>
            <a:noFill/>
            <a:ln w="14288">
              <a:solidFill>
                <a:srgbClr val="800080"/>
              </a:solidFill>
              <a:round/>
              <a:headEnd/>
              <a:tailEnd/>
            </a:ln>
          </p:spPr>
          <p:txBody>
            <a:bodyPr/>
            <a:lstStyle/>
            <a:p>
              <a:endParaRPr lang="en-US"/>
            </a:p>
          </p:txBody>
        </p:sp>
        <p:sp>
          <p:nvSpPr>
            <p:cNvPr id="9268" name="Line 123"/>
            <p:cNvSpPr>
              <a:spLocks noChangeAspect="1" noChangeShapeType="1"/>
            </p:cNvSpPr>
            <p:nvPr/>
          </p:nvSpPr>
          <p:spPr bwMode="auto">
            <a:xfrm>
              <a:off x="4246" y="1664"/>
              <a:ext cx="0" cy="50"/>
            </a:xfrm>
            <a:prstGeom prst="line">
              <a:avLst/>
            </a:prstGeom>
            <a:noFill/>
            <a:ln w="14288">
              <a:solidFill>
                <a:srgbClr val="800080"/>
              </a:solidFill>
              <a:round/>
              <a:headEnd/>
              <a:tailEnd/>
            </a:ln>
          </p:spPr>
          <p:txBody>
            <a:bodyPr/>
            <a:lstStyle/>
            <a:p>
              <a:endParaRPr lang="en-US"/>
            </a:p>
          </p:txBody>
        </p:sp>
        <p:sp>
          <p:nvSpPr>
            <p:cNvPr id="9269" name="Line 124"/>
            <p:cNvSpPr>
              <a:spLocks noChangeAspect="1" noChangeShapeType="1"/>
            </p:cNvSpPr>
            <p:nvPr/>
          </p:nvSpPr>
          <p:spPr bwMode="auto">
            <a:xfrm>
              <a:off x="4231" y="1714"/>
              <a:ext cx="35" cy="0"/>
            </a:xfrm>
            <a:prstGeom prst="line">
              <a:avLst/>
            </a:prstGeom>
            <a:noFill/>
            <a:ln w="14288">
              <a:solidFill>
                <a:srgbClr val="800080"/>
              </a:solidFill>
              <a:round/>
              <a:headEnd/>
              <a:tailEnd/>
            </a:ln>
          </p:spPr>
          <p:txBody>
            <a:bodyPr/>
            <a:lstStyle/>
            <a:p>
              <a:endParaRPr lang="en-US"/>
            </a:p>
          </p:txBody>
        </p:sp>
        <p:sp>
          <p:nvSpPr>
            <p:cNvPr id="9270" name="Rectangle 125"/>
            <p:cNvSpPr>
              <a:spLocks noChangeAspect="1" noChangeArrowheads="1"/>
            </p:cNvSpPr>
            <p:nvPr/>
          </p:nvSpPr>
          <p:spPr bwMode="auto">
            <a:xfrm>
              <a:off x="3563" y="2576"/>
              <a:ext cx="84" cy="107"/>
            </a:xfrm>
            <a:prstGeom prst="rect">
              <a:avLst/>
            </a:prstGeom>
            <a:solidFill>
              <a:srgbClr val="99CCFF"/>
            </a:solidFill>
            <a:ln w="9525">
              <a:noFill/>
              <a:miter lim="800000"/>
              <a:headEnd/>
              <a:tailEnd/>
            </a:ln>
          </p:spPr>
          <p:txBody>
            <a:bodyPr/>
            <a:lstStyle/>
            <a:p>
              <a:endParaRPr lang="en-US"/>
            </a:p>
          </p:txBody>
        </p:sp>
        <p:sp>
          <p:nvSpPr>
            <p:cNvPr id="9271" name="Line 126"/>
            <p:cNvSpPr>
              <a:spLocks noChangeAspect="1" noChangeShapeType="1"/>
            </p:cNvSpPr>
            <p:nvPr/>
          </p:nvSpPr>
          <p:spPr bwMode="auto">
            <a:xfrm flipH="1" flipV="1">
              <a:off x="3568" y="2582"/>
              <a:ext cx="34" cy="44"/>
            </a:xfrm>
            <a:prstGeom prst="line">
              <a:avLst/>
            </a:prstGeom>
            <a:noFill/>
            <a:ln w="14288">
              <a:solidFill>
                <a:srgbClr val="99CCFF"/>
              </a:solidFill>
              <a:round/>
              <a:headEnd/>
              <a:tailEnd/>
            </a:ln>
          </p:spPr>
          <p:txBody>
            <a:bodyPr/>
            <a:lstStyle/>
            <a:p>
              <a:endParaRPr lang="en-US"/>
            </a:p>
          </p:txBody>
        </p:sp>
        <p:sp>
          <p:nvSpPr>
            <p:cNvPr id="9272" name="Line 127"/>
            <p:cNvSpPr>
              <a:spLocks noChangeAspect="1" noChangeShapeType="1"/>
            </p:cNvSpPr>
            <p:nvPr/>
          </p:nvSpPr>
          <p:spPr bwMode="auto">
            <a:xfrm>
              <a:off x="3602" y="2626"/>
              <a:ext cx="35" cy="44"/>
            </a:xfrm>
            <a:prstGeom prst="line">
              <a:avLst/>
            </a:prstGeom>
            <a:noFill/>
            <a:ln w="14288">
              <a:solidFill>
                <a:srgbClr val="99CCFF"/>
              </a:solidFill>
              <a:round/>
              <a:headEnd/>
              <a:tailEnd/>
            </a:ln>
          </p:spPr>
          <p:txBody>
            <a:bodyPr/>
            <a:lstStyle/>
            <a:p>
              <a:endParaRPr lang="en-US"/>
            </a:p>
          </p:txBody>
        </p:sp>
        <p:sp>
          <p:nvSpPr>
            <p:cNvPr id="9273" name="Line 128"/>
            <p:cNvSpPr>
              <a:spLocks noChangeAspect="1" noChangeShapeType="1"/>
            </p:cNvSpPr>
            <p:nvPr/>
          </p:nvSpPr>
          <p:spPr bwMode="auto">
            <a:xfrm flipH="1">
              <a:off x="3568" y="2626"/>
              <a:ext cx="34" cy="44"/>
            </a:xfrm>
            <a:prstGeom prst="line">
              <a:avLst/>
            </a:prstGeom>
            <a:noFill/>
            <a:ln w="14288">
              <a:solidFill>
                <a:srgbClr val="99CCFF"/>
              </a:solidFill>
              <a:round/>
              <a:headEnd/>
              <a:tailEnd/>
            </a:ln>
          </p:spPr>
          <p:txBody>
            <a:bodyPr/>
            <a:lstStyle/>
            <a:p>
              <a:endParaRPr lang="en-US"/>
            </a:p>
          </p:txBody>
        </p:sp>
        <p:sp>
          <p:nvSpPr>
            <p:cNvPr id="9274" name="Line 129"/>
            <p:cNvSpPr>
              <a:spLocks noChangeAspect="1" noChangeShapeType="1"/>
            </p:cNvSpPr>
            <p:nvPr/>
          </p:nvSpPr>
          <p:spPr bwMode="auto">
            <a:xfrm flipV="1">
              <a:off x="3602" y="2582"/>
              <a:ext cx="35" cy="44"/>
            </a:xfrm>
            <a:prstGeom prst="line">
              <a:avLst/>
            </a:prstGeom>
            <a:noFill/>
            <a:ln w="14288">
              <a:solidFill>
                <a:srgbClr val="99CCFF"/>
              </a:solidFill>
              <a:round/>
              <a:headEnd/>
              <a:tailEnd/>
            </a:ln>
          </p:spPr>
          <p:txBody>
            <a:bodyPr/>
            <a:lstStyle/>
            <a:p>
              <a:endParaRPr lang="en-US"/>
            </a:p>
          </p:txBody>
        </p:sp>
        <p:sp>
          <p:nvSpPr>
            <p:cNvPr id="9275" name="Rectangle 130"/>
            <p:cNvSpPr>
              <a:spLocks noChangeAspect="1" noChangeArrowheads="1"/>
            </p:cNvSpPr>
            <p:nvPr/>
          </p:nvSpPr>
          <p:spPr bwMode="auto">
            <a:xfrm>
              <a:off x="4207" y="2091"/>
              <a:ext cx="84" cy="107"/>
            </a:xfrm>
            <a:prstGeom prst="rect">
              <a:avLst/>
            </a:prstGeom>
            <a:solidFill>
              <a:srgbClr val="99CCFF"/>
            </a:solidFill>
            <a:ln w="9525">
              <a:noFill/>
              <a:miter lim="800000"/>
              <a:headEnd/>
              <a:tailEnd/>
            </a:ln>
          </p:spPr>
          <p:txBody>
            <a:bodyPr/>
            <a:lstStyle/>
            <a:p>
              <a:endParaRPr lang="en-US"/>
            </a:p>
          </p:txBody>
        </p:sp>
        <p:sp>
          <p:nvSpPr>
            <p:cNvPr id="9276" name="Line 131"/>
            <p:cNvSpPr>
              <a:spLocks noChangeAspect="1" noChangeShapeType="1"/>
            </p:cNvSpPr>
            <p:nvPr/>
          </p:nvSpPr>
          <p:spPr bwMode="auto">
            <a:xfrm flipH="1" flipV="1">
              <a:off x="4212" y="2097"/>
              <a:ext cx="34" cy="44"/>
            </a:xfrm>
            <a:prstGeom prst="line">
              <a:avLst/>
            </a:prstGeom>
            <a:noFill/>
            <a:ln w="14288">
              <a:solidFill>
                <a:srgbClr val="99CCFF"/>
              </a:solidFill>
              <a:round/>
              <a:headEnd/>
              <a:tailEnd/>
            </a:ln>
          </p:spPr>
          <p:txBody>
            <a:bodyPr/>
            <a:lstStyle/>
            <a:p>
              <a:endParaRPr lang="en-US"/>
            </a:p>
          </p:txBody>
        </p:sp>
        <p:sp>
          <p:nvSpPr>
            <p:cNvPr id="9277" name="Line 132"/>
            <p:cNvSpPr>
              <a:spLocks noChangeAspect="1" noChangeShapeType="1"/>
            </p:cNvSpPr>
            <p:nvPr/>
          </p:nvSpPr>
          <p:spPr bwMode="auto">
            <a:xfrm>
              <a:off x="4246" y="2141"/>
              <a:ext cx="35" cy="44"/>
            </a:xfrm>
            <a:prstGeom prst="line">
              <a:avLst/>
            </a:prstGeom>
            <a:noFill/>
            <a:ln w="14288">
              <a:solidFill>
                <a:srgbClr val="99CCFF"/>
              </a:solidFill>
              <a:round/>
              <a:headEnd/>
              <a:tailEnd/>
            </a:ln>
          </p:spPr>
          <p:txBody>
            <a:bodyPr/>
            <a:lstStyle/>
            <a:p>
              <a:endParaRPr lang="en-US"/>
            </a:p>
          </p:txBody>
        </p:sp>
        <p:sp>
          <p:nvSpPr>
            <p:cNvPr id="9278" name="Line 133"/>
            <p:cNvSpPr>
              <a:spLocks noChangeAspect="1" noChangeShapeType="1"/>
            </p:cNvSpPr>
            <p:nvPr/>
          </p:nvSpPr>
          <p:spPr bwMode="auto">
            <a:xfrm flipH="1">
              <a:off x="4212" y="2141"/>
              <a:ext cx="34" cy="44"/>
            </a:xfrm>
            <a:prstGeom prst="line">
              <a:avLst/>
            </a:prstGeom>
            <a:noFill/>
            <a:ln w="14288">
              <a:solidFill>
                <a:srgbClr val="99CCFF"/>
              </a:solidFill>
              <a:round/>
              <a:headEnd/>
              <a:tailEnd/>
            </a:ln>
          </p:spPr>
          <p:txBody>
            <a:bodyPr/>
            <a:lstStyle/>
            <a:p>
              <a:endParaRPr lang="en-US"/>
            </a:p>
          </p:txBody>
        </p:sp>
        <p:sp>
          <p:nvSpPr>
            <p:cNvPr id="9279" name="Line 134"/>
            <p:cNvSpPr>
              <a:spLocks noChangeAspect="1" noChangeShapeType="1"/>
            </p:cNvSpPr>
            <p:nvPr/>
          </p:nvSpPr>
          <p:spPr bwMode="auto">
            <a:xfrm flipV="1">
              <a:off x="4246" y="2097"/>
              <a:ext cx="35" cy="44"/>
            </a:xfrm>
            <a:prstGeom prst="line">
              <a:avLst/>
            </a:prstGeom>
            <a:noFill/>
            <a:ln w="14288">
              <a:solidFill>
                <a:srgbClr val="99CCFF"/>
              </a:solidFill>
              <a:round/>
              <a:headEnd/>
              <a:tailEnd/>
            </a:ln>
          </p:spPr>
          <p:txBody>
            <a:bodyPr/>
            <a:lstStyle/>
            <a:p>
              <a:endParaRPr lang="en-US"/>
            </a:p>
          </p:txBody>
        </p:sp>
        <p:sp>
          <p:nvSpPr>
            <p:cNvPr id="9280" name="Oval 135"/>
            <p:cNvSpPr>
              <a:spLocks noChangeAspect="1" noChangeArrowheads="1"/>
            </p:cNvSpPr>
            <p:nvPr/>
          </p:nvSpPr>
          <p:spPr bwMode="auto">
            <a:xfrm>
              <a:off x="3568" y="2570"/>
              <a:ext cx="64" cy="81"/>
            </a:xfrm>
            <a:prstGeom prst="ellipse">
              <a:avLst/>
            </a:prstGeom>
            <a:solidFill>
              <a:srgbClr val="CC99FF"/>
            </a:solidFill>
            <a:ln w="14288">
              <a:solidFill>
                <a:srgbClr val="CC99FF"/>
              </a:solidFill>
              <a:round/>
              <a:headEnd/>
              <a:tailEnd/>
            </a:ln>
          </p:spPr>
          <p:txBody>
            <a:bodyPr/>
            <a:lstStyle/>
            <a:p>
              <a:endParaRPr lang="en-US"/>
            </a:p>
          </p:txBody>
        </p:sp>
        <p:sp>
          <p:nvSpPr>
            <p:cNvPr id="9281" name="Oval 136"/>
            <p:cNvSpPr>
              <a:spLocks noChangeAspect="1" noChangeArrowheads="1"/>
            </p:cNvSpPr>
            <p:nvPr/>
          </p:nvSpPr>
          <p:spPr bwMode="auto">
            <a:xfrm>
              <a:off x="4212" y="2179"/>
              <a:ext cx="64" cy="83"/>
            </a:xfrm>
            <a:prstGeom prst="ellipse">
              <a:avLst/>
            </a:prstGeom>
            <a:solidFill>
              <a:srgbClr val="CC99FF"/>
            </a:solidFill>
            <a:ln w="14288">
              <a:solidFill>
                <a:srgbClr val="CC99FF"/>
              </a:solidFill>
              <a:round/>
              <a:headEnd/>
              <a:tailEnd/>
            </a:ln>
          </p:spPr>
          <p:txBody>
            <a:bodyPr/>
            <a:lstStyle/>
            <a:p>
              <a:endParaRPr lang="en-US"/>
            </a:p>
          </p:txBody>
        </p:sp>
        <p:sp>
          <p:nvSpPr>
            <p:cNvPr id="9282" name="Rectangle 137"/>
            <p:cNvSpPr>
              <a:spLocks noChangeAspect="1" noChangeArrowheads="1"/>
            </p:cNvSpPr>
            <p:nvPr/>
          </p:nvSpPr>
          <p:spPr bwMode="auto">
            <a:xfrm>
              <a:off x="3563" y="2268"/>
              <a:ext cx="84" cy="107"/>
            </a:xfrm>
            <a:prstGeom prst="rect">
              <a:avLst/>
            </a:prstGeom>
            <a:solidFill>
              <a:srgbClr val="0000FF"/>
            </a:solidFill>
            <a:ln w="9525">
              <a:noFill/>
              <a:miter lim="800000"/>
              <a:headEnd/>
              <a:tailEnd/>
            </a:ln>
          </p:spPr>
          <p:txBody>
            <a:bodyPr/>
            <a:lstStyle/>
            <a:p>
              <a:endParaRPr lang="en-US"/>
            </a:p>
          </p:txBody>
        </p:sp>
        <p:sp>
          <p:nvSpPr>
            <p:cNvPr id="9283" name="Line 138"/>
            <p:cNvSpPr>
              <a:spLocks noChangeAspect="1" noChangeShapeType="1"/>
            </p:cNvSpPr>
            <p:nvPr/>
          </p:nvSpPr>
          <p:spPr bwMode="auto">
            <a:xfrm flipH="1" flipV="1">
              <a:off x="3568" y="2274"/>
              <a:ext cx="34" cy="44"/>
            </a:xfrm>
            <a:prstGeom prst="line">
              <a:avLst/>
            </a:prstGeom>
            <a:noFill/>
            <a:ln w="14288">
              <a:solidFill>
                <a:srgbClr val="0000FF"/>
              </a:solidFill>
              <a:round/>
              <a:headEnd/>
              <a:tailEnd/>
            </a:ln>
          </p:spPr>
          <p:txBody>
            <a:bodyPr/>
            <a:lstStyle/>
            <a:p>
              <a:endParaRPr lang="en-US"/>
            </a:p>
          </p:txBody>
        </p:sp>
        <p:sp>
          <p:nvSpPr>
            <p:cNvPr id="9284" name="Line 139"/>
            <p:cNvSpPr>
              <a:spLocks noChangeAspect="1" noChangeShapeType="1"/>
            </p:cNvSpPr>
            <p:nvPr/>
          </p:nvSpPr>
          <p:spPr bwMode="auto">
            <a:xfrm>
              <a:off x="3602" y="2318"/>
              <a:ext cx="35" cy="44"/>
            </a:xfrm>
            <a:prstGeom prst="line">
              <a:avLst/>
            </a:prstGeom>
            <a:noFill/>
            <a:ln w="14288">
              <a:solidFill>
                <a:srgbClr val="0000FF"/>
              </a:solidFill>
              <a:round/>
              <a:headEnd/>
              <a:tailEnd/>
            </a:ln>
          </p:spPr>
          <p:txBody>
            <a:bodyPr/>
            <a:lstStyle/>
            <a:p>
              <a:endParaRPr lang="en-US"/>
            </a:p>
          </p:txBody>
        </p:sp>
        <p:sp>
          <p:nvSpPr>
            <p:cNvPr id="9285" name="Line 140"/>
            <p:cNvSpPr>
              <a:spLocks noChangeAspect="1" noChangeShapeType="1"/>
            </p:cNvSpPr>
            <p:nvPr/>
          </p:nvSpPr>
          <p:spPr bwMode="auto">
            <a:xfrm flipH="1">
              <a:off x="3568" y="2318"/>
              <a:ext cx="34" cy="44"/>
            </a:xfrm>
            <a:prstGeom prst="line">
              <a:avLst/>
            </a:prstGeom>
            <a:noFill/>
            <a:ln w="14288">
              <a:solidFill>
                <a:srgbClr val="0000FF"/>
              </a:solidFill>
              <a:round/>
              <a:headEnd/>
              <a:tailEnd/>
            </a:ln>
          </p:spPr>
          <p:txBody>
            <a:bodyPr/>
            <a:lstStyle/>
            <a:p>
              <a:endParaRPr lang="en-US"/>
            </a:p>
          </p:txBody>
        </p:sp>
        <p:sp>
          <p:nvSpPr>
            <p:cNvPr id="9286" name="Line 141"/>
            <p:cNvSpPr>
              <a:spLocks noChangeAspect="1" noChangeShapeType="1"/>
            </p:cNvSpPr>
            <p:nvPr/>
          </p:nvSpPr>
          <p:spPr bwMode="auto">
            <a:xfrm flipV="1">
              <a:off x="3602" y="2274"/>
              <a:ext cx="35" cy="44"/>
            </a:xfrm>
            <a:prstGeom prst="line">
              <a:avLst/>
            </a:prstGeom>
            <a:noFill/>
            <a:ln w="14288">
              <a:solidFill>
                <a:srgbClr val="0000FF"/>
              </a:solidFill>
              <a:round/>
              <a:headEnd/>
              <a:tailEnd/>
            </a:ln>
          </p:spPr>
          <p:txBody>
            <a:bodyPr/>
            <a:lstStyle/>
            <a:p>
              <a:endParaRPr lang="en-US"/>
            </a:p>
          </p:txBody>
        </p:sp>
        <p:sp>
          <p:nvSpPr>
            <p:cNvPr id="9287" name="Rectangle 142"/>
            <p:cNvSpPr>
              <a:spLocks noChangeAspect="1" noChangeArrowheads="1"/>
            </p:cNvSpPr>
            <p:nvPr/>
          </p:nvSpPr>
          <p:spPr bwMode="auto">
            <a:xfrm>
              <a:off x="4207" y="1783"/>
              <a:ext cx="84" cy="107"/>
            </a:xfrm>
            <a:prstGeom prst="rect">
              <a:avLst/>
            </a:prstGeom>
            <a:solidFill>
              <a:srgbClr val="0000FF"/>
            </a:solidFill>
            <a:ln w="9525">
              <a:noFill/>
              <a:miter lim="800000"/>
              <a:headEnd/>
              <a:tailEnd/>
            </a:ln>
          </p:spPr>
          <p:txBody>
            <a:bodyPr/>
            <a:lstStyle/>
            <a:p>
              <a:endParaRPr lang="en-US"/>
            </a:p>
          </p:txBody>
        </p:sp>
        <p:sp>
          <p:nvSpPr>
            <p:cNvPr id="9288" name="Line 143"/>
            <p:cNvSpPr>
              <a:spLocks noChangeAspect="1" noChangeShapeType="1"/>
            </p:cNvSpPr>
            <p:nvPr/>
          </p:nvSpPr>
          <p:spPr bwMode="auto">
            <a:xfrm flipH="1" flipV="1">
              <a:off x="4212" y="1789"/>
              <a:ext cx="34" cy="44"/>
            </a:xfrm>
            <a:prstGeom prst="line">
              <a:avLst/>
            </a:prstGeom>
            <a:noFill/>
            <a:ln w="14288">
              <a:solidFill>
                <a:srgbClr val="0000FF"/>
              </a:solidFill>
              <a:round/>
              <a:headEnd/>
              <a:tailEnd/>
            </a:ln>
          </p:spPr>
          <p:txBody>
            <a:bodyPr/>
            <a:lstStyle/>
            <a:p>
              <a:endParaRPr lang="en-US"/>
            </a:p>
          </p:txBody>
        </p:sp>
        <p:sp>
          <p:nvSpPr>
            <p:cNvPr id="9289" name="Line 144"/>
            <p:cNvSpPr>
              <a:spLocks noChangeAspect="1" noChangeShapeType="1"/>
            </p:cNvSpPr>
            <p:nvPr/>
          </p:nvSpPr>
          <p:spPr bwMode="auto">
            <a:xfrm>
              <a:off x="4246" y="1833"/>
              <a:ext cx="35" cy="44"/>
            </a:xfrm>
            <a:prstGeom prst="line">
              <a:avLst/>
            </a:prstGeom>
            <a:noFill/>
            <a:ln w="14288">
              <a:solidFill>
                <a:srgbClr val="0000FF"/>
              </a:solidFill>
              <a:round/>
              <a:headEnd/>
              <a:tailEnd/>
            </a:ln>
          </p:spPr>
          <p:txBody>
            <a:bodyPr/>
            <a:lstStyle/>
            <a:p>
              <a:endParaRPr lang="en-US"/>
            </a:p>
          </p:txBody>
        </p:sp>
        <p:sp>
          <p:nvSpPr>
            <p:cNvPr id="9290" name="Line 145"/>
            <p:cNvSpPr>
              <a:spLocks noChangeAspect="1" noChangeShapeType="1"/>
            </p:cNvSpPr>
            <p:nvPr/>
          </p:nvSpPr>
          <p:spPr bwMode="auto">
            <a:xfrm flipH="1">
              <a:off x="4212" y="1833"/>
              <a:ext cx="34" cy="44"/>
            </a:xfrm>
            <a:prstGeom prst="line">
              <a:avLst/>
            </a:prstGeom>
            <a:noFill/>
            <a:ln w="14288">
              <a:solidFill>
                <a:srgbClr val="0000FF"/>
              </a:solidFill>
              <a:round/>
              <a:headEnd/>
              <a:tailEnd/>
            </a:ln>
          </p:spPr>
          <p:txBody>
            <a:bodyPr/>
            <a:lstStyle/>
            <a:p>
              <a:endParaRPr lang="en-US"/>
            </a:p>
          </p:txBody>
        </p:sp>
        <p:sp>
          <p:nvSpPr>
            <p:cNvPr id="9291" name="Line 146"/>
            <p:cNvSpPr>
              <a:spLocks noChangeAspect="1" noChangeShapeType="1"/>
            </p:cNvSpPr>
            <p:nvPr/>
          </p:nvSpPr>
          <p:spPr bwMode="auto">
            <a:xfrm flipV="1">
              <a:off x="4246" y="1789"/>
              <a:ext cx="35" cy="44"/>
            </a:xfrm>
            <a:prstGeom prst="line">
              <a:avLst/>
            </a:prstGeom>
            <a:noFill/>
            <a:ln w="14288">
              <a:solidFill>
                <a:srgbClr val="0000FF"/>
              </a:solidFill>
              <a:round/>
              <a:headEnd/>
              <a:tailEnd/>
            </a:ln>
          </p:spPr>
          <p:txBody>
            <a:bodyPr/>
            <a:lstStyle/>
            <a:p>
              <a:endParaRPr lang="en-US"/>
            </a:p>
          </p:txBody>
        </p:sp>
        <p:sp>
          <p:nvSpPr>
            <p:cNvPr id="9292" name="Oval 147"/>
            <p:cNvSpPr>
              <a:spLocks noChangeAspect="1" noChangeArrowheads="1"/>
            </p:cNvSpPr>
            <p:nvPr/>
          </p:nvSpPr>
          <p:spPr bwMode="auto">
            <a:xfrm>
              <a:off x="3568" y="2009"/>
              <a:ext cx="64" cy="82"/>
            </a:xfrm>
            <a:prstGeom prst="ellipse">
              <a:avLst/>
            </a:prstGeom>
            <a:solidFill>
              <a:srgbClr val="800080"/>
            </a:solidFill>
            <a:ln w="14288">
              <a:solidFill>
                <a:srgbClr val="800080"/>
              </a:solidFill>
              <a:round/>
              <a:headEnd/>
              <a:tailEnd/>
            </a:ln>
          </p:spPr>
          <p:txBody>
            <a:bodyPr/>
            <a:lstStyle/>
            <a:p>
              <a:endParaRPr lang="en-US"/>
            </a:p>
          </p:txBody>
        </p:sp>
        <p:sp>
          <p:nvSpPr>
            <p:cNvPr id="9293" name="Oval 148"/>
            <p:cNvSpPr>
              <a:spLocks noChangeAspect="1" noChangeArrowheads="1"/>
            </p:cNvSpPr>
            <p:nvPr/>
          </p:nvSpPr>
          <p:spPr bwMode="auto">
            <a:xfrm>
              <a:off x="4212" y="1620"/>
              <a:ext cx="64" cy="81"/>
            </a:xfrm>
            <a:prstGeom prst="ellipse">
              <a:avLst/>
            </a:prstGeom>
            <a:solidFill>
              <a:srgbClr val="800080"/>
            </a:solidFill>
            <a:ln w="14288">
              <a:solidFill>
                <a:srgbClr val="800080"/>
              </a:solidFill>
              <a:round/>
              <a:headEnd/>
              <a:tailEnd/>
            </a:ln>
          </p:spPr>
          <p:txBody>
            <a:bodyPr/>
            <a:lstStyle/>
            <a:p>
              <a:endParaRPr lang="en-US"/>
            </a:p>
          </p:txBody>
        </p:sp>
        <p:sp>
          <p:nvSpPr>
            <p:cNvPr id="9294" name="Rectangle 149"/>
            <p:cNvSpPr>
              <a:spLocks noChangeAspect="1" noChangeArrowheads="1"/>
            </p:cNvSpPr>
            <p:nvPr/>
          </p:nvSpPr>
          <p:spPr bwMode="auto">
            <a:xfrm>
              <a:off x="3181" y="2871"/>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0</a:t>
              </a:r>
              <a:endParaRPr lang="en-US"/>
            </a:p>
          </p:txBody>
        </p:sp>
        <p:sp>
          <p:nvSpPr>
            <p:cNvPr id="9295" name="Rectangle 150"/>
            <p:cNvSpPr>
              <a:spLocks noChangeAspect="1" noChangeArrowheads="1"/>
            </p:cNvSpPr>
            <p:nvPr/>
          </p:nvSpPr>
          <p:spPr bwMode="auto">
            <a:xfrm>
              <a:off x="3181" y="2651"/>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1</a:t>
              </a:r>
              <a:endParaRPr lang="en-US"/>
            </a:p>
          </p:txBody>
        </p:sp>
        <p:sp>
          <p:nvSpPr>
            <p:cNvPr id="9296" name="Rectangle 151"/>
            <p:cNvSpPr>
              <a:spLocks noChangeAspect="1" noChangeArrowheads="1"/>
            </p:cNvSpPr>
            <p:nvPr/>
          </p:nvSpPr>
          <p:spPr bwMode="auto">
            <a:xfrm>
              <a:off x="3181" y="2438"/>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2</a:t>
              </a:r>
              <a:endParaRPr lang="en-US"/>
            </a:p>
          </p:txBody>
        </p:sp>
        <p:sp>
          <p:nvSpPr>
            <p:cNvPr id="9297" name="Rectangle 152"/>
            <p:cNvSpPr>
              <a:spLocks noChangeAspect="1" noChangeArrowheads="1"/>
            </p:cNvSpPr>
            <p:nvPr/>
          </p:nvSpPr>
          <p:spPr bwMode="auto">
            <a:xfrm>
              <a:off x="3181" y="2218"/>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3</a:t>
              </a:r>
              <a:endParaRPr lang="en-US"/>
            </a:p>
          </p:txBody>
        </p:sp>
        <p:sp>
          <p:nvSpPr>
            <p:cNvPr id="9298" name="Rectangle 153"/>
            <p:cNvSpPr>
              <a:spLocks noChangeAspect="1" noChangeArrowheads="1"/>
            </p:cNvSpPr>
            <p:nvPr/>
          </p:nvSpPr>
          <p:spPr bwMode="auto">
            <a:xfrm>
              <a:off x="3181" y="1997"/>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4</a:t>
              </a:r>
              <a:endParaRPr lang="en-US"/>
            </a:p>
          </p:txBody>
        </p:sp>
        <p:sp>
          <p:nvSpPr>
            <p:cNvPr id="9299" name="Rectangle 154"/>
            <p:cNvSpPr>
              <a:spLocks noChangeAspect="1" noChangeArrowheads="1"/>
            </p:cNvSpPr>
            <p:nvPr/>
          </p:nvSpPr>
          <p:spPr bwMode="auto">
            <a:xfrm>
              <a:off x="3181" y="1777"/>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5</a:t>
              </a:r>
              <a:endParaRPr lang="en-US"/>
            </a:p>
          </p:txBody>
        </p:sp>
        <p:sp>
          <p:nvSpPr>
            <p:cNvPr id="9300" name="Rectangle 155"/>
            <p:cNvSpPr>
              <a:spLocks noChangeAspect="1" noChangeArrowheads="1"/>
            </p:cNvSpPr>
            <p:nvPr/>
          </p:nvSpPr>
          <p:spPr bwMode="auto">
            <a:xfrm>
              <a:off x="3181" y="1563"/>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6</a:t>
              </a:r>
              <a:endParaRPr lang="en-US"/>
            </a:p>
          </p:txBody>
        </p:sp>
        <p:sp>
          <p:nvSpPr>
            <p:cNvPr id="9301" name="Rectangle 156"/>
            <p:cNvSpPr>
              <a:spLocks noChangeAspect="1" noChangeArrowheads="1"/>
            </p:cNvSpPr>
            <p:nvPr/>
          </p:nvSpPr>
          <p:spPr bwMode="auto">
            <a:xfrm>
              <a:off x="3181" y="1343"/>
              <a:ext cx="56" cy="133"/>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7</a:t>
              </a:r>
              <a:endParaRPr lang="en-US"/>
            </a:p>
          </p:txBody>
        </p:sp>
      </p:grpSp>
      <p:sp>
        <p:nvSpPr>
          <p:cNvPr id="9302" name="Rectangle 158"/>
          <p:cNvSpPr>
            <a:spLocks noChangeArrowheads="1"/>
          </p:cNvSpPr>
          <p:nvPr/>
        </p:nvSpPr>
        <p:spPr bwMode="auto">
          <a:xfrm rot="-5400000">
            <a:off x="3150394" y="2847181"/>
            <a:ext cx="2457450" cy="274638"/>
          </a:xfrm>
          <a:prstGeom prst="rect">
            <a:avLst/>
          </a:prstGeom>
          <a:noFill/>
          <a:ln w="9525">
            <a:noFill/>
            <a:miter lim="800000"/>
            <a:headEnd/>
            <a:tailEnd/>
          </a:ln>
        </p:spPr>
        <p:txBody>
          <a:bodyPr lIns="0" tIns="0" rIns="0" bIns="0">
            <a:spAutoFit/>
          </a:bodyPr>
          <a:lstStyle/>
          <a:p>
            <a:r>
              <a:rPr lang="en-US">
                <a:solidFill>
                  <a:srgbClr val="FFFFFF"/>
                </a:solidFill>
              </a:rPr>
              <a:t>Mean number of errors</a:t>
            </a:r>
            <a:endParaRPr lang="en-US"/>
          </a:p>
        </p:txBody>
      </p:sp>
      <p:grpSp>
        <p:nvGrpSpPr>
          <p:cNvPr id="3" name="Group 219"/>
          <p:cNvGrpSpPr>
            <a:grpSpLocks/>
          </p:cNvGrpSpPr>
          <p:nvPr/>
        </p:nvGrpSpPr>
        <p:grpSpPr bwMode="auto">
          <a:xfrm>
            <a:off x="7150100" y="3263900"/>
            <a:ext cx="1979613" cy="1265238"/>
            <a:chOff x="6008688" y="2652458"/>
            <a:chExt cx="3599548" cy="1809638"/>
          </a:xfrm>
        </p:grpSpPr>
        <p:sp>
          <p:nvSpPr>
            <p:cNvPr id="9304" name="Line 159"/>
            <p:cNvSpPr>
              <a:spLocks noChangeShapeType="1"/>
            </p:cNvSpPr>
            <p:nvPr/>
          </p:nvSpPr>
          <p:spPr bwMode="auto">
            <a:xfrm>
              <a:off x="6008688" y="2873375"/>
              <a:ext cx="428625" cy="0"/>
            </a:xfrm>
            <a:prstGeom prst="line">
              <a:avLst/>
            </a:prstGeom>
            <a:noFill/>
            <a:ln w="28575">
              <a:solidFill>
                <a:srgbClr val="99CCFF"/>
              </a:solidFill>
              <a:round/>
              <a:headEnd/>
              <a:tailEnd/>
            </a:ln>
          </p:spPr>
          <p:txBody>
            <a:bodyPr/>
            <a:lstStyle/>
            <a:p>
              <a:endParaRPr lang="en-US"/>
            </a:p>
          </p:txBody>
        </p:sp>
        <p:sp>
          <p:nvSpPr>
            <p:cNvPr id="9305" name="Rectangle 160"/>
            <p:cNvSpPr>
              <a:spLocks noChangeArrowheads="1"/>
            </p:cNvSpPr>
            <p:nvPr/>
          </p:nvSpPr>
          <p:spPr bwMode="auto">
            <a:xfrm>
              <a:off x="6137275" y="2787650"/>
              <a:ext cx="185738" cy="185738"/>
            </a:xfrm>
            <a:prstGeom prst="rect">
              <a:avLst/>
            </a:prstGeom>
            <a:solidFill>
              <a:srgbClr val="99CCFF"/>
            </a:solidFill>
            <a:ln w="9525">
              <a:noFill/>
              <a:miter lim="800000"/>
              <a:headEnd/>
              <a:tailEnd/>
            </a:ln>
          </p:spPr>
          <p:txBody>
            <a:bodyPr/>
            <a:lstStyle/>
            <a:p>
              <a:endParaRPr lang="en-US"/>
            </a:p>
          </p:txBody>
        </p:sp>
        <p:sp>
          <p:nvSpPr>
            <p:cNvPr id="9306" name="Line 161"/>
            <p:cNvSpPr>
              <a:spLocks noChangeShapeType="1"/>
            </p:cNvSpPr>
            <p:nvPr/>
          </p:nvSpPr>
          <p:spPr bwMode="auto">
            <a:xfrm flipH="1" flipV="1">
              <a:off x="6151563" y="2801938"/>
              <a:ext cx="71437" cy="71437"/>
            </a:xfrm>
            <a:prstGeom prst="line">
              <a:avLst/>
            </a:prstGeom>
            <a:noFill/>
            <a:ln w="14288">
              <a:solidFill>
                <a:srgbClr val="99CCFF"/>
              </a:solidFill>
              <a:round/>
              <a:headEnd/>
              <a:tailEnd/>
            </a:ln>
          </p:spPr>
          <p:txBody>
            <a:bodyPr/>
            <a:lstStyle/>
            <a:p>
              <a:endParaRPr lang="en-US"/>
            </a:p>
          </p:txBody>
        </p:sp>
        <p:sp>
          <p:nvSpPr>
            <p:cNvPr id="9307" name="Line 162"/>
            <p:cNvSpPr>
              <a:spLocks noChangeShapeType="1"/>
            </p:cNvSpPr>
            <p:nvPr/>
          </p:nvSpPr>
          <p:spPr bwMode="auto">
            <a:xfrm>
              <a:off x="6223000" y="2873375"/>
              <a:ext cx="71438" cy="71438"/>
            </a:xfrm>
            <a:prstGeom prst="line">
              <a:avLst/>
            </a:prstGeom>
            <a:noFill/>
            <a:ln w="14288">
              <a:solidFill>
                <a:srgbClr val="99CCFF"/>
              </a:solidFill>
              <a:round/>
              <a:headEnd/>
              <a:tailEnd/>
            </a:ln>
          </p:spPr>
          <p:txBody>
            <a:bodyPr/>
            <a:lstStyle/>
            <a:p>
              <a:endParaRPr lang="en-US"/>
            </a:p>
          </p:txBody>
        </p:sp>
        <p:sp>
          <p:nvSpPr>
            <p:cNvPr id="9308" name="Line 163"/>
            <p:cNvSpPr>
              <a:spLocks noChangeShapeType="1"/>
            </p:cNvSpPr>
            <p:nvPr/>
          </p:nvSpPr>
          <p:spPr bwMode="auto">
            <a:xfrm flipH="1">
              <a:off x="6151563" y="2873375"/>
              <a:ext cx="71437" cy="71438"/>
            </a:xfrm>
            <a:prstGeom prst="line">
              <a:avLst/>
            </a:prstGeom>
            <a:noFill/>
            <a:ln w="14288">
              <a:solidFill>
                <a:srgbClr val="99CCFF"/>
              </a:solidFill>
              <a:round/>
              <a:headEnd/>
              <a:tailEnd/>
            </a:ln>
          </p:spPr>
          <p:txBody>
            <a:bodyPr/>
            <a:lstStyle/>
            <a:p>
              <a:endParaRPr lang="en-US"/>
            </a:p>
          </p:txBody>
        </p:sp>
        <p:sp>
          <p:nvSpPr>
            <p:cNvPr id="9309" name="Line 164"/>
            <p:cNvSpPr>
              <a:spLocks noChangeShapeType="1"/>
            </p:cNvSpPr>
            <p:nvPr/>
          </p:nvSpPr>
          <p:spPr bwMode="auto">
            <a:xfrm flipV="1">
              <a:off x="6223000" y="2801938"/>
              <a:ext cx="71438" cy="71437"/>
            </a:xfrm>
            <a:prstGeom prst="line">
              <a:avLst/>
            </a:prstGeom>
            <a:noFill/>
            <a:ln w="14288">
              <a:solidFill>
                <a:srgbClr val="99CCFF"/>
              </a:solidFill>
              <a:round/>
              <a:headEnd/>
              <a:tailEnd/>
            </a:ln>
          </p:spPr>
          <p:txBody>
            <a:bodyPr/>
            <a:lstStyle/>
            <a:p>
              <a:endParaRPr lang="en-US"/>
            </a:p>
          </p:txBody>
        </p:sp>
        <p:sp>
          <p:nvSpPr>
            <p:cNvPr id="9310" name="Rectangle 165"/>
            <p:cNvSpPr>
              <a:spLocks noChangeArrowheads="1"/>
            </p:cNvSpPr>
            <p:nvPr/>
          </p:nvSpPr>
          <p:spPr bwMode="auto">
            <a:xfrm>
              <a:off x="6629300" y="2652458"/>
              <a:ext cx="2843267" cy="392807"/>
            </a:xfrm>
            <a:prstGeom prst="rect">
              <a:avLst/>
            </a:prstGeom>
            <a:noFill/>
            <a:ln w="9525">
              <a:noFill/>
              <a:miter lim="800000"/>
              <a:headEnd/>
              <a:tailEnd/>
            </a:ln>
          </p:spPr>
          <p:txBody>
            <a:bodyPr lIns="0" tIns="0" rIns="0" bIns="0">
              <a:spAutoFit/>
            </a:bodyPr>
            <a:lstStyle/>
            <a:p>
              <a:r>
                <a:rPr lang="en-US">
                  <a:solidFill>
                    <a:srgbClr val="FFFFFF"/>
                  </a:solidFill>
                  <a:latin typeface="Calibri" pitchFamily="34" charset="0"/>
                </a:rPr>
                <a:t>Adult baseline 4</a:t>
              </a:r>
              <a:endParaRPr lang="en-US"/>
            </a:p>
          </p:txBody>
        </p:sp>
        <p:sp>
          <p:nvSpPr>
            <p:cNvPr id="9311" name="Line 167"/>
            <p:cNvSpPr>
              <a:spLocks noChangeShapeType="1"/>
            </p:cNvSpPr>
            <p:nvPr/>
          </p:nvSpPr>
          <p:spPr bwMode="auto">
            <a:xfrm>
              <a:off x="6008688" y="3360738"/>
              <a:ext cx="428625" cy="0"/>
            </a:xfrm>
            <a:prstGeom prst="line">
              <a:avLst/>
            </a:prstGeom>
            <a:noFill/>
            <a:ln w="28575">
              <a:solidFill>
                <a:srgbClr val="CC99FF"/>
              </a:solidFill>
              <a:round/>
              <a:headEnd/>
              <a:tailEnd/>
            </a:ln>
          </p:spPr>
          <p:txBody>
            <a:bodyPr/>
            <a:lstStyle/>
            <a:p>
              <a:endParaRPr lang="en-US"/>
            </a:p>
          </p:txBody>
        </p:sp>
        <p:sp>
          <p:nvSpPr>
            <p:cNvPr id="9312" name="Oval 168"/>
            <p:cNvSpPr>
              <a:spLocks noChangeArrowheads="1"/>
            </p:cNvSpPr>
            <p:nvPr/>
          </p:nvSpPr>
          <p:spPr bwMode="auto">
            <a:xfrm>
              <a:off x="6151563" y="3289300"/>
              <a:ext cx="128587" cy="128588"/>
            </a:xfrm>
            <a:prstGeom prst="ellipse">
              <a:avLst/>
            </a:prstGeom>
            <a:solidFill>
              <a:srgbClr val="CC99FF"/>
            </a:solidFill>
            <a:ln w="14288">
              <a:solidFill>
                <a:srgbClr val="CC99FF"/>
              </a:solidFill>
              <a:round/>
              <a:headEnd/>
              <a:tailEnd/>
            </a:ln>
          </p:spPr>
          <p:txBody>
            <a:bodyPr/>
            <a:lstStyle/>
            <a:p>
              <a:endParaRPr lang="en-US"/>
            </a:p>
          </p:txBody>
        </p:sp>
        <p:sp>
          <p:nvSpPr>
            <p:cNvPr id="9313" name="Rectangle 169"/>
            <p:cNvSpPr>
              <a:spLocks noChangeArrowheads="1"/>
            </p:cNvSpPr>
            <p:nvPr/>
          </p:nvSpPr>
          <p:spPr bwMode="auto">
            <a:xfrm>
              <a:off x="6666825" y="3140629"/>
              <a:ext cx="2670074" cy="392807"/>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Aged baseline 4</a:t>
              </a:r>
              <a:endParaRPr lang="en-US"/>
            </a:p>
          </p:txBody>
        </p:sp>
        <p:sp>
          <p:nvSpPr>
            <p:cNvPr id="9314" name="Line 171"/>
            <p:cNvSpPr>
              <a:spLocks noChangeShapeType="1"/>
            </p:cNvSpPr>
            <p:nvPr/>
          </p:nvSpPr>
          <p:spPr bwMode="auto">
            <a:xfrm>
              <a:off x="6008688" y="3846513"/>
              <a:ext cx="428625" cy="0"/>
            </a:xfrm>
            <a:prstGeom prst="line">
              <a:avLst/>
            </a:prstGeom>
            <a:noFill/>
            <a:ln w="28575">
              <a:solidFill>
                <a:srgbClr val="0000FF"/>
              </a:solidFill>
              <a:round/>
              <a:headEnd/>
              <a:tailEnd/>
            </a:ln>
          </p:spPr>
          <p:txBody>
            <a:bodyPr/>
            <a:lstStyle/>
            <a:p>
              <a:endParaRPr lang="en-US"/>
            </a:p>
          </p:txBody>
        </p:sp>
        <p:sp>
          <p:nvSpPr>
            <p:cNvPr id="9315" name="Rectangle 172"/>
            <p:cNvSpPr>
              <a:spLocks noChangeArrowheads="1"/>
            </p:cNvSpPr>
            <p:nvPr/>
          </p:nvSpPr>
          <p:spPr bwMode="auto">
            <a:xfrm>
              <a:off x="6137275" y="3760788"/>
              <a:ext cx="185738" cy="185737"/>
            </a:xfrm>
            <a:prstGeom prst="rect">
              <a:avLst/>
            </a:prstGeom>
            <a:solidFill>
              <a:srgbClr val="0000FF"/>
            </a:solidFill>
            <a:ln w="9525">
              <a:noFill/>
              <a:miter lim="800000"/>
              <a:headEnd/>
              <a:tailEnd/>
            </a:ln>
          </p:spPr>
          <p:txBody>
            <a:bodyPr/>
            <a:lstStyle/>
            <a:p>
              <a:endParaRPr lang="en-US"/>
            </a:p>
          </p:txBody>
        </p:sp>
        <p:sp>
          <p:nvSpPr>
            <p:cNvPr id="9316" name="Line 173"/>
            <p:cNvSpPr>
              <a:spLocks noChangeShapeType="1"/>
            </p:cNvSpPr>
            <p:nvPr/>
          </p:nvSpPr>
          <p:spPr bwMode="auto">
            <a:xfrm flipH="1" flipV="1">
              <a:off x="6151563" y="3775075"/>
              <a:ext cx="71437" cy="71438"/>
            </a:xfrm>
            <a:prstGeom prst="line">
              <a:avLst/>
            </a:prstGeom>
            <a:noFill/>
            <a:ln w="14288">
              <a:solidFill>
                <a:srgbClr val="0000FF"/>
              </a:solidFill>
              <a:round/>
              <a:headEnd/>
              <a:tailEnd/>
            </a:ln>
          </p:spPr>
          <p:txBody>
            <a:bodyPr/>
            <a:lstStyle/>
            <a:p>
              <a:endParaRPr lang="en-US"/>
            </a:p>
          </p:txBody>
        </p:sp>
        <p:sp>
          <p:nvSpPr>
            <p:cNvPr id="9317" name="Line 174"/>
            <p:cNvSpPr>
              <a:spLocks noChangeShapeType="1"/>
            </p:cNvSpPr>
            <p:nvPr/>
          </p:nvSpPr>
          <p:spPr bwMode="auto">
            <a:xfrm>
              <a:off x="6223000" y="3846513"/>
              <a:ext cx="71438" cy="71437"/>
            </a:xfrm>
            <a:prstGeom prst="line">
              <a:avLst/>
            </a:prstGeom>
            <a:noFill/>
            <a:ln w="14288">
              <a:solidFill>
                <a:srgbClr val="0000FF"/>
              </a:solidFill>
              <a:round/>
              <a:headEnd/>
              <a:tailEnd/>
            </a:ln>
          </p:spPr>
          <p:txBody>
            <a:bodyPr/>
            <a:lstStyle/>
            <a:p>
              <a:endParaRPr lang="en-US"/>
            </a:p>
          </p:txBody>
        </p:sp>
        <p:sp>
          <p:nvSpPr>
            <p:cNvPr id="9318" name="Line 175"/>
            <p:cNvSpPr>
              <a:spLocks noChangeShapeType="1"/>
            </p:cNvSpPr>
            <p:nvPr/>
          </p:nvSpPr>
          <p:spPr bwMode="auto">
            <a:xfrm flipH="1">
              <a:off x="6151563" y="3846513"/>
              <a:ext cx="71437" cy="71437"/>
            </a:xfrm>
            <a:prstGeom prst="line">
              <a:avLst/>
            </a:prstGeom>
            <a:noFill/>
            <a:ln w="14288">
              <a:solidFill>
                <a:srgbClr val="0000FF"/>
              </a:solidFill>
              <a:round/>
              <a:headEnd/>
              <a:tailEnd/>
            </a:ln>
          </p:spPr>
          <p:txBody>
            <a:bodyPr/>
            <a:lstStyle/>
            <a:p>
              <a:endParaRPr lang="en-US"/>
            </a:p>
          </p:txBody>
        </p:sp>
        <p:sp>
          <p:nvSpPr>
            <p:cNvPr id="9319" name="Line 176"/>
            <p:cNvSpPr>
              <a:spLocks noChangeShapeType="1"/>
            </p:cNvSpPr>
            <p:nvPr/>
          </p:nvSpPr>
          <p:spPr bwMode="auto">
            <a:xfrm flipV="1">
              <a:off x="6223000" y="3775075"/>
              <a:ext cx="71438" cy="71438"/>
            </a:xfrm>
            <a:prstGeom prst="line">
              <a:avLst/>
            </a:prstGeom>
            <a:noFill/>
            <a:ln w="14288">
              <a:solidFill>
                <a:srgbClr val="0000FF"/>
              </a:solidFill>
              <a:round/>
              <a:headEnd/>
              <a:tailEnd/>
            </a:ln>
          </p:spPr>
          <p:txBody>
            <a:bodyPr/>
            <a:lstStyle/>
            <a:p>
              <a:endParaRPr lang="en-US"/>
            </a:p>
          </p:txBody>
        </p:sp>
        <p:sp>
          <p:nvSpPr>
            <p:cNvPr id="9320" name="Rectangle 177"/>
            <p:cNvSpPr>
              <a:spLocks noChangeArrowheads="1"/>
            </p:cNvSpPr>
            <p:nvPr/>
          </p:nvSpPr>
          <p:spPr bwMode="auto">
            <a:xfrm>
              <a:off x="6643733" y="3633341"/>
              <a:ext cx="2929864" cy="785614"/>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Adult challenge 4</a:t>
              </a:r>
              <a:endParaRPr lang="en-US">
                <a:latin typeface="Calibri" pitchFamily="34" charset="0"/>
              </a:endParaRPr>
            </a:p>
            <a:p>
              <a:endParaRPr lang="en-US">
                <a:latin typeface="Calibri" pitchFamily="34" charset="0"/>
              </a:endParaRPr>
            </a:p>
          </p:txBody>
        </p:sp>
        <p:sp>
          <p:nvSpPr>
            <p:cNvPr id="9321" name="Line 179"/>
            <p:cNvSpPr>
              <a:spLocks noChangeShapeType="1"/>
            </p:cNvSpPr>
            <p:nvPr/>
          </p:nvSpPr>
          <p:spPr bwMode="auto">
            <a:xfrm>
              <a:off x="6008688" y="4332288"/>
              <a:ext cx="428625" cy="0"/>
            </a:xfrm>
            <a:prstGeom prst="line">
              <a:avLst/>
            </a:prstGeom>
            <a:noFill/>
            <a:ln w="28575">
              <a:solidFill>
                <a:srgbClr val="800080"/>
              </a:solidFill>
              <a:round/>
              <a:headEnd/>
              <a:tailEnd/>
            </a:ln>
          </p:spPr>
          <p:txBody>
            <a:bodyPr/>
            <a:lstStyle/>
            <a:p>
              <a:endParaRPr lang="en-US"/>
            </a:p>
          </p:txBody>
        </p:sp>
        <p:sp>
          <p:nvSpPr>
            <p:cNvPr id="9322" name="Oval 180"/>
            <p:cNvSpPr>
              <a:spLocks noChangeArrowheads="1"/>
            </p:cNvSpPr>
            <p:nvPr/>
          </p:nvSpPr>
          <p:spPr bwMode="auto">
            <a:xfrm>
              <a:off x="6151563" y="4260850"/>
              <a:ext cx="128587" cy="128588"/>
            </a:xfrm>
            <a:prstGeom prst="ellipse">
              <a:avLst/>
            </a:prstGeom>
            <a:solidFill>
              <a:srgbClr val="800080"/>
            </a:solidFill>
            <a:ln w="14288">
              <a:solidFill>
                <a:srgbClr val="800080"/>
              </a:solidFill>
              <a:round/>
              <a:headEnd/>
              <a:tailEnd/>
            </a:ln>
          </p:spPr>
          <p:txBody>
            <a:bodyPr/>
            <a:lstStyle/>
            <a:p>
              <a:endParaRPr lang="en-US"/>
            </a:p>
          </p:txBody>
        </p:sp>
        <p:sp>
          <p:nvSpPr>
            <p:cNvPr id="9323" name="Rectangle 181"/>
            <p:cNvSpPr>
              <a:spLocks noChangeArrowheads="1"/>
            </p:cNvSpPr>
            <p:nvPr/>
          </p:nvSpPr>
          <p:spPr bwMode="auto">
            <a:xfrm>
              <a:off x="6632186" y="4069289"/>
              <a:ext cx="2976050" cy="392807"/>
            </a:xfrm>
            <a:prstGeom prst="rect">
              <a:avLst/>
            </a:prstGeom>
            <a:noFill/>
            <a:ln w="9525">
              <a:noFill/>
              <a:miter lim="800000"/>
              <a:headEnd/>
              <a:tailEnd/>
            </a:ln>
          </p:spPr>
          <p:txBody>
            <a:bodyPr wrap="none" lIns="0" tIns="0" rIns="0" bIns="0">
              <a:spAutoFit/>
            </a:bodyPr>
            <a:lstStyle/>
            <a:p>
              <a:r>
                <a:rPr lang="en-US">
                  <a:solidFill>
                    <a:srgbClr val="FFFFFF"/>
                  </a:solidFill>
                  <a:latin typeface="Calibri" pitchFamily="34" charset="0"/>
                </a:rPr>
                <a:t>Aged challenge 4 </a:t>
              </a:r>
              <a:endParaRPr lang="en-US"/>
            </a:p>
          </p:txBody>
        </p:sp>
      </p:grpSp>
      <p:sp>
        <p:nvSpPr>
          <p:cNvPr id="9224" name="Rectangle 57"/>
          <p:cNvSpPr>
            <a:spLocks noChangeArrowheads="1"/>
          </p:cNvSpPr>
          <p:nvPr/>
        </p:nvSpPr>
        <p:spPr bwMode="auto">
          <a:xfrm>
            <a:off x="180975" y="5384800"/>
            <a:ext cx="8963025" cy="1708160"/>
          </a:xfrm>
          <a:prstGeom prst="rect">
            <a:avLst/>
          </a:prstGeom>
          <a:noFill/>
          <a:ln w="9525">
            <a:noFill/>
            <a:miter lim="800000"/>
            <a:headEnd/>
            <a:tailEnd/>
          </a:ln>
          <a:effectLst/>
        </p:spPr>
        <p:txBody>
          <a:bodyPr>
            <a:spAutoFit/>
          </a:bodyPr>
          <a:lstStyle/>
          <a:p>
            <a:pPr>
              <a:spcBef>
                <a:spcPct val="50000"/>
              </a:spcBef>
            </a:pPr>
            <a:r>
              <a:rPr lang="en-US" sz="1400" dirty="0" smtClean="0">
                <a:solidFill>
                  <a:schemeClr val="bg1"/>
                </a:solidFill>
              </a:rPr>
              <a:t>As </a:t>
            </a:r>
            <a:r>
              <a:rPr lang="en-US" sz="1400" dirty="0">
                <a:solidFill>
                  <a:schemeClr val="bg1"/>
                </a:solidFill>
              </a:rPr>
              <a:t>can be seen in panel A, aged animals were impaired on the fourth memory load challenge as compared to adults  ANOVA: Adult </a:t>
            </a:r>
            <a:r>
              <a:rPr lang="en-US" sz="1400" dirty="0" err="1">
                <a:solidFill>
                  <a:schemeClr val="bg1"/>
                </a:solidFill>
              </a:rPr>
              <a:t>vs</a:t>
            </a:r>
            <a:r>
              <a:rPr lang="en-US" sz="1400" dirty="0">
                <a:solidFill>
                  <a:schemeClr val="bg1"/>
                </a:solidFill>
              </a:rPr>
              <a:t> Aged F[1,17] = 9.240; p = 0.007. Under increased memory load in B, aged animals tended to exhibit  more errors at both short and long delays as compared to adults on challenge 4. 3-way ANOVA revealed a main effect of Delay F[1,8] = 113.49; p &lt; 0.001, a main effect of Difficulty F[1, 8] = 279.662; p &lt; 0.001, but there was not a main effect of Age F[1,8] = 2.559; p = 0.148 on the fourth challenge. No significant interaction was found: Delay * Difficulty * Age F [1,8] = 0.351; p = 0.570.</a:t>
            </a:r>
          </a:p>
          <a:p>
            <a:pPr>
              <a:spcBef>
                <a:spcPct val="50000"/>
              </a:spcBef>
            </a:pPr>
            <a:endParaRPr lang="en-US" sz="1400" dirty="0">
              <a:solidFill>
                <a:schemeClr val="bg1"/>
              </a:solidFill>
            </a:endParaRPr>
          </a:p>
        </p:txBody>
      </p:sp>
      <p:sp>
        <p:nvSpPr>
          <p:cNvPr id="137" name="Rectangle 54"/>
          <p:cNvSpPr>
            <a:spLocks noChangeArrowheads="1"/>
          </p:cNvSpPr>
          <p:nvPr/>
        </p:nvSpPr>
        <p:spPr bwMode="auto">
          <a:xfrm>
            <a:off x="3567900" y="663562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rot="16200000">
            <a:off x="-481660" y="2774146"/>
            <a:ext cx="1600200" cy="274637"/>
          </a:xfrm>
          <a:prstGeom prst="rect">
            <a:avLst/>
          </a:prstGeom>
          <a:noFill/>
          <a:ln w="9525">
            <a:noFill/>
            <a:miter lim="800000"/>
            <a:headEnd/>
            <a:tailEnd/>
          </a:ln>
        </p:spPr>
        <p:txBody>
          <a:bodyPr wrap="none" lIns="0" tIns="0" rIns="0" bIns="0">
            <a:spAutoFit/>
          </a:bodyPr>
          <a:lstStyle/>
          <a:p>
            <a:r>
              <a:rPr lang="en-US" dirty="0">
                <a:solidFill>
                  <a:srgbClr val="FFFFFF"/>
                </a:solidFill>
              </a:rPr>
              <a:t>Percent Correct</a:t>
            </a:r>
            <a:endParaRPr lang="en-US" dirty="0"/>
          </a:p>
        </p:txBody>
      </p:sp>
      <p:sp>
        <p:nvSpPr>
          <p:cNvPr id="31753" name="Rectangle 9"/>
          <p:cNvSpPr>
            <a:spLocks noChangeArrowheads="1"/>
          </p:cNvSpPr>
          <p:nvPr/>
        </p:nvSpPr>
        <p:spPr bwMode="auto">
          <a:xfrm>
            <a:off x="0" y="-152400"/>
            <a:ext cx="8991600" cy="1143000"/>
          </a:xfrm>
          <a:prstGeom prst="rect">
            <a:avLst/>
          </a:prstGeom>
          <a:noFill/>
          <a:ln w="9525">
            <a:noFill/>
            <a:miter lim="800000"/>
            <a:headEnd/>
            <a:tailEnd/>
          </a:ln>
          <a:effectLst/>
        </p:spPr>
        <p:txBody>
          <a:bodyPr anchor="ctr"/>
          <a:lstStyle/>
          <a:p>
            <a:pPr algn="ctr" eaLnBrk="0" hangingPunct="0"/>
            <a:r>
              <a:rPr lang="en-US" sz="2400" i="1" dirty="0">
                <a:solidFill>
                  <a:srgbClr val="FF99FF"/>
                </a:solidFill>
                <a:latin typeface="Times New Roman" pitchFamily="18" charset="0"/>
              </a:rPr>
              <a:t> </a:t>
            </a:r>
            <a:r>
              <a:rPr lang="en-US" sz="2400" i="1" dirty="0" smtClean="0">
                <a:solidFill>
                  <a:srgbClr val="FF99FF"/>
                </a:solidFill>
                <a:latin typeface="Times New Roman" pitchFamily="18" charset="0"/>
              </a:rPr>
              <a:t>Pretreatment </a:t>
            </a:r>
            <a:r>
              <a:rPr lang="en-US" sz="2400" i="1" dirty="0">
                <a:solidFill>
                  <a:srgbClr val="FF99FF"/>
                </a:solidFill>
                <a:latin typeface="Times New Roman" pitchFamily="18" charset="0"/>
              </a:rPr>
              <a:t>with SKF38393 </a:t>
            </a:r>
            <a:r>
              <a:rPr lang="en-US" sz="2400" i="1" dirty="0" smtClean="0">
                <a:solidFill>
                  <a:srgbClr val="FF99FF"/>
                </a:solidFill>
                <a:latin typeface="Times New Roman" pitchFamily="18" charset="0"/>
              </a:rPr>
              <a:t>Improves Cognitive Performance on High Memory </a:t>
            </a:r>
            <a:r>
              <a:rPr lang="en-US" sz="2400" i="1" dirty="0">
                <a:solidFill>
                  <a:srgbClr val="FF99FF"/>
                </a:solidFill>
                <a:latin typeface="Times New Roman" pitchFamily="18" charset="0"/>
              </a:rPr>
              <a:t>Load in </a:t>
            </a:r>
            <a:r>
              <a:rPr lang="en-US" sz="2400" i="1" dirty="0" smtClean="0">
                <a:solidFill>
                  <a:srgbClr val="FF99FF"/>
                </a:solidFill>
                <a:latin typeface="Times New Roman" pitchFamily="18" charset="0"/>
              </a:rPr>
              <a:t>Aged but not in Adult Animals</a:t>
            </a:r>
            <a:endParaRPr lang="en-US" sz="2400" i="1" dirty="0">
              <a:solidFill>
                <a:srgbClr val="FF99FF"/>
              </a:solidFill>
              <a:latin typeface="Times New Roman" pitchFamily="18" charset="0"/>
            </a:endParaRPr>
          </a:p>
        </p:txBody>
      </p:sp>
      <p:sp>
        <p:nvSpPr>
          <p:cNvPr id="31755" name="Rectangle 11"/>
          <p:cNvSpPr>
            <a:spLocks noChangeArrowheads="1"/>
          </p:cNvSpPr>
          <p:nvPr/>
        </p:nvSpPr>
        <p:spPr bwMode="auto">
          <a:xfrm>
            <a:off x="442289" y="5419876"/>
            <a:ext cx="4438464" cy="553998"/>
          </a:xfrm>
          <a:prstGeom prst="rect">
            <a:avLst/>
          </a:prstGeom>
          <a:noFill/>
          <a:ln w="9525">
            <a:noFill/>
            <a:miter lim="800000"/>
            <a:headEnd/>
            <a:tailEnd/>
          </a:ln>
          <a:effectLst/>
        </p:spPr>
        <p:txBody>
          <a:bodyPr wrap="square">
            <a:spAutoFit/>
          </a:bodyPr>
          <a:lstStyle/>
          <a:p>
            <a:pPr>
              <a:spcBef>
                <a:spcPct val="50000"/>
              </a:spcBef>
            </a:pPr>
            <a:r>
              <a:rPr lang="en-US" sz="1000" dirty="0" smtClean="0">
                <a:solidFill>
                  <a:schemeClr val="bg1"/>
                </a:solidFill>
              </a:rPr>
              <a:t>ANOVA</a:t>
            </a:r>
            <a:r>
              <a:rPr lang="en-US" sz="1000" dirty="0">
                <a:solidFill>
                  <a:schemeClr val="bg1"/>
                </a:solidFill>
              </a:rPr>
              <a:t>: Adults F[2,25] = 41.123; p &lt; 0.001.  Performance under challenge conditions with or without SKF38393 is significantly impaired relative to baseline performance by </a:t>
            </a:r>
            <a:r>
              <a:rPr lang="en-US" sz="1000" dirty="0" err="1">
                <a:solidFill>
                  <a:schemeClr val="bg1"/>
                </a:solidFill>
              </a:rPr>
              <a:t>Scheffe</a:t>
            </a:r>
            <a:r>
              <a:rPr lang="en-US" sz="1000" dirty="0">
                <a:solidFill>
                  <a:schemeClr val="bg1"/>
                </a:solidFill>
              </a:rPr>
              <a:t> post hoc comparison (p &lt; 0.001)</a:t>
            </a:r>
          </a:p>
        </p:txBody>
      </p:sp>
      <p:cxnSp>
        <p:nvCxnSpPr>
          <p:cNvPr id="102" name="Straight Connector 101"/>
          <p:cNvCxnSpPr/>
          <p:nvPr/>
        </p:nvCxnSpPr>
        <p:spPr>
          <a:xfrm>
            <a:off x="152400" y="914400"/>
            <a:ext cx="8839200" cy="0"/>
          </a:xfrm>
          <a:prstGeom prst="line">
            <a:avLst/>
          </a:prstGeom>
          <a:ln w="38100" cmpd="dbl">
            <a:solidFill>
              <a:srgbClr val="6699FF"/>
            </a:solidFill>
          </a:ln>
        </p:spPr>
        <p:style>
          <a:lnRef idx="1">
            <a:schemeClr val="accent1"/>
          </a:lnRef>
          <a:fillRef idx="0">
            <a:schemeClr val="accent1"/>
          </a:fillRef>
          <a:effectRef idx="0">
            <a:schemeClr val="accent1"/>
          </a:effectRef>
          <a:fontRef idx="minor">
            <a:schemeClr val="tx1"/>
          </a:fontRef>
        </p:style>
      </p:cxnSp>
      <p:sp>
        <p:nvSpPr>
          <p:cNvPr id="42" name="Rectangle 54"/>
          <p:cNvSpPr>
            <a:spLocks noChangeArrowheads="1"/>
          </p:cNvSpPr>
          <p:nvPr/>
        </p:nvSpPr>
        <p:spPr bwMode="auto">
          <a:xfrm>
            <a:off x="3520400" y="6611875"/>
            <a:ext cx="5688737" cy="276999"/>
          </a:xfrm>
          <a:prstGeom prst="rect">
            <a:avLst/>
          </a:prstGeom>
          <a:noFill/>
          <a:ln w="9525">
            <a:noFill/>
            <a:miter lim="800000"/>
            <a:headEnd/>
            <a:tailEnd/>
          </a:ln>
        </p:spPr>
        <p:txBody>
          <a:bodyPr wrap="none">
            <a:spAutoFit/>
          </a:bodyPr>
          <a:lstStyle/>
          <a:p>
            <a:r>
              <a:rPr lang="en-US" sz="1200" dirty="0" smtClean="0">
                <a:solidFill>
                  <a:srgbClr val="CC99FF"/>
                </a:solidFill>
              </a:rPr>
              <a:t>Castner et al. (2011) </a:t>
            </a:r>
            <a:r>
              <a:rPr lang="en-US" sz="1200" dirty="0" err="1" smtClean="0">
                <a:solidFill>
                  <a:srgbClr val="CC99FF"/>
                </a:solidFill>
              </a:rPr>
              <a:t>SFN</a:t>
            </a:r>
            <a:r>
              <a:rPr lang="en-US" sz="1200" dirty="0" smtClean="0">
                <a:solidFill>
                  <a:srgbClr val="CC99FF"/>
                </a:solidFill>
              </a:rPr>
              <a:t> Abstracts, Manuscript in preparation for </a:t>
            </a:r>
            <a:r>
              <a:rPr lang="en-US" sz="1200" dirty="0" err="1" smtClean="0">
                <a:solidFill>
                  <a:srgbClr val="CC99FF"/>
                </a:solidFill>
              </a:rPr>
              <a:t>Biol</a:t>
            </a:r>
            <a:r>
              <a:rPr lang="en-US" sz="1200" dirty="0" smtClean="0">
                <a:solidFill>
                  <a:srgbClr val="CC99FF"/>
                </a:solidFill>
              </a:rPr>
              <a:t> Psychiatry</a:t>
            </a:r>
            <a:endParaRPr lang="en-US" sz="1200" dirty="0">
              <a:solidFill>
                <a:srgbClr val="CC99FF"/>
              </a:solidFill>
            </a:endParaRPr>
          </a:p>
        </p:txBody>
      </p:sp>
      <p:pic>
        <p:nvPicPr>
          <p:cNvPr id="1026" name="Picture 2"/>
          <p:cNvPicPr>
            <a:picLocks noChangeAspect="1" noChangeArrowheads="1"/>
          </p:cNvPicPr>
          <p:nvPr/>
        </p:nvPicPr>
        <p:blipFill>
          <a:blip r:embed="rId2" cstate="print"/>
          <a:srcRect/>
          <a:stretch>
            <a:fillRect/>
          </a:stretch>
        </p:blipFill>
        <p:spPr bwMode="auto">
          <a:xfrm>
            <a:off x="517881" y="1499662"/>
            <a:ext cx="4117648" cy="3725491"/>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735489" y="1496301"/>
            <a:ext cx="4279577" cy="3765170"/>
          </a:xfrm>
          <a:prstGeom prst="rect">
            <a:avLst/>
          </a:prstGeom>
          <a:noFill/>
          <a:ln w="9525">
            <a:noFill/>
            <a:miter lim="800000"/>
            <a:headEnd/>
            <a:tailEnd/>
          </a:ln>
          <a:effectLst/>
        </p:spPr>
      </p:pic>
      <p:sp>
        <p:nvSpPr>
          <p:cNvPr id="46" name="Rectangle 10"/>
          <p:cNvSpPr>
            <a:spLocks noChangeArrowheads="1"/>
          </p:cNvSpPr>
          <p:nvPr/>
        </p:nvSpPr>
        <p:spPr bwMode="auto">
          <a:xfrm>
            <a:off x="5007486" y="5419876"/>
            <a:ext cx="4124634" cy="861774"/>
          </a:xfrm>
          <a:prstGeom prst="rect">
            <a:avLst/>
          </a:prstGeom>
          <a:noFill/>
          <a:ln w="9525">
            <a:noFill/>
            <a:miter lim="800000"/>
            <a:headEnd/>
            <a:tailEnd/>
          </a:ln>
          <a:effectLst/>
        </p:spPr>
        <p:txBody>
          <a:bodyPr wrap="square">
            <a:spAutoFit/>
          </a:bodyPr>
          <a:lstStyle/>
          <a:p>
            <a:pPr>
              <a:spcBef>
                <a:spcPct val="50000"/>
              </a:spcBef>
            </a:pPr>
            <a:r>
              <a:rPr lang="en-US" sz="1000" dirty="0" smtClean="0">
                <a:solidFill>
                  <a:schemeClr val="bg1"/>
                </a:solidFill>
              </a:rPr>
              <a:t>ANOVA</a:t>
            </a:r>
            <a:r>
              <a:rPr lang="en-US" sz="1000" dirty="0">
                <a:solidFill>
                  <a:schemeClr val="bg1"/>
                </a:solidFill>
              </a:rPr>
              <a:t>: Aged  F[2,24] = 48.260; p &lt; 0.001. While both performance under challenge with or without SKF38393 was significantly  (*) less than baseline; pretreatment with SKF38393 significantly improved performance under challenge conditions by </a:t>
            </a:r>
            <a:r>
              <a:rPr lang="en-US" sz="1000" dirty="0" err="1">
                <a:solidFill>
                  <a:schemeClr val="bg1"/>
                </a:solidFill>
              </a:rPr>
              <a:t>Scheffe</a:t>
            </a:r>
            <a:r>
              <a:rPr lang="en-US" sz="1000" dirty="0">
                <a:solidFill>
                  <a:schemeClr val="bg1"/>
                </a:solidFill>
              </a:rPr>
              <a:t> post hoc comparison (p &lt; 0.001)#.</a:t>
            </a:r>
          </a:p>
        </p:txBody>
      </p:sp>
      <p:sp>
        <p:nvSpPr>
          <p:cNvPr id="47" name="TextBox 46"/>
          <p:cNvSpPr txBox="1"/>
          <p:nvPr/>
        </p:nvSpPr>
        <p:spPr>
          <a:xfrm>
            <a:off x="2339439" y="1211294"/>
            <a:ext cx="710451" cy="369332"/>
          </a:xfrm>
          <a:prstGeom prst="rect">
            <a:avLst/>
          </a:prstGeom>
          <a:noFill/>
        </p:spPr>
        <p:txBody>
          <a:bodyPr wrap="none" rtlCol="0">
            <a:spAutoFit/>
          </a:bodyPr>
          <a:lstStyle/>
          <a:p>
            <a:r>
              <a:rPr lang="en-US" sz="1800" dirty="0" smtClean="0">
                <a:solidFill>
                  <a:schemeClr val="bg1"/>
                </a:solidFill>
              </a:rPr>
              <a:t>Adult</a:t>
            </a:r>
            <a:endParaRPr lang="en-US" sz="1800" dirty="0">
              <a:solidFill>
                <a:schemeClr val="bg1"/>
              </a:solidFill>
            </a:endParaRPr>
          </a:p>
        </p:txBody>
      </p:sp>
      <p:sp>
        <p:nvSpPr>
          <p:cNvPr id="48" name="TextBox 47"/>
          <p:cNvSpPr txBox="1"/>
          <p:nvPr/>
        </p:nvSpPr>
        <p:spPr>
          <a:xfrm>
            <a:off x="6719339" y="1209319"/>
            <a:ext cx="723275" cy="369332"/>
          </a:xfrm>
          <a:prstGeom prst="rect">
            <a:avLst/>
          </a:prstGeom>
          <a:noFill/>
        </p:spPr>
        <p:txBody>
          <a:bodyPr wrap="none" rtlCol="0">
            <a:spAutoFit/>
          </a:bodyPr>
          <a:lstStyle/>
          <a:p>
            <a:r>
              <a:rPr lang="en-US" sz="1800" dirty="0" smtClean="0">
                <a:solidFill>
                  <a:schemeClr val="bg1"/>
                </a:solidFill>
              </a:rPr>
              <a:t>Aged</a:t>
            </a:r>
            <a:endParaRPr lang="en-US" sz="18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19488</TotalTime>
  <Words>1743</Words>
  <Application>Microsoft Macintosh PowerPoint</Application>
  <PresentationFormat>On-screen Show (4:3)</PresentationFormat>
  <Paragraphs>227</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Methods</vt:lpstr>
      <vt:lpstr>Increasing Memory Load Markedly Impairs Spatial Working Memory In Both Adult and Aged Nonhuman Primates</vt:lpstr>
      <vt:lpstr>Aged Animals Show a Trend for Greater Impairment at Longer Delays than Adults Under Increased Memory Load Conditions</vt:lpstr>
      <vt:lpstr>Adults Show Improvement Across Memory Load Challenges But Are Still Markedly Impaired Relative to Baseline Performance </vt:lpstr>
      <vt:lpstr>Aged Nonhuman Primates Do Not Show Improved Performance Across Repeated Memory Load Challenges </vt:lpstr>
      <vt:lpstr>Aged Animals Show Significantly Lower Scores on Challenge 4 than Adult Animals</vt:lpstr>
      <vt:lpstr>PowerPoint Presentation</vt:lpstr>
      <vt:lpstr>PowerPoint Presentation</vt:lpstr>
      <vt:lpstr>PowerPoint Presentation</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Graham V. Williams</dc:creator>
  <cp:lastModifiedBy>weston zelenz</cp:lastModifiedBy>
  <cp:revision>145</cp:revision>
  <dcterms:created xsi:type="dcterms:W3CDTF">2010-07-13T15:49:34Z</dcterms:created>
  <dcterms:modified xsi:type="dcterms:W3CDTF">2014-10-15T02:26:46Z</dcterms:modified>
</cp:coreProperties>
</file>